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6C1CF77-4D98-4DC5-A4F9-D2711B0EF837}" type="datetimeFigureOut">
              <a:rPr lang="pl-PL" smtClean="0"/>
              <a:pPr/>
              <a:t>2016-10-11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460C367-D913-4667-A032-9B125D636259}"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16C1CF77-4D98-4DC5-A4F9-D2711B0EF837}" type="datetimeFigureOut">
              <a:rPr lang="pl-PL" smtClean="0"/>
              <a:pPr/>
              <a:t>2016-10-11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460C367-D913-4667-A032-9B125D63625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6C1CF77-4D98-4DC5-A4F9-D2711B0EF837}" type="datetimeFigureOut">
              <a:rPr lang="pl-PL" smtClean="0"/>
              <a:pPr/>
              <a:t>2016-10-11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6460C367-D913-4667-A032-9B125D636259}"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16C1CF77-4D98-4DC5-A4F9-D2711B0EF837}" type="datetimeFigureOut">
              <a:rPr lang="pl-PL" smtClean="0"/>
              <a:pPr/>
              <a:t>2016-10-11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460C367-D913-4667-A032-9B125D63625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16C1CF77-4D98-4DC5-A4F9-D2711B0EF837}" type="datetimeFigureOut">
              <a:rPr lang="pl-PL" smtClean="0"/>
              <a:pPr/>
              <a:t>2016-10-11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6460C367-D913-4667-A032-9B125D636259}"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6C1CF77-4D98-4DC5-A4F9-D2711B0EF837}" type="datetimeFigureOut">
              <a:rPr lang="pl-PL" smtClean="0"/>
              <a:pPr/>
              <a:t>2016-10-11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460C367-D913-4667-A032-9B125D63625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Protokoły internetowe</a:t>
            </a:r>
            <a:endParaRPr lang="pl-PL" dirty="0"/>
          </a:p>
        </p:txBody>
      </p:sp>
      <p:sp>
        <p:nvSpPr>
          <p:cNvPr id="3" name="Podtytuł 2"/>
          <p:cNvSpPr>
            <a:spLocks noGrp="1"/>
          </p:cNvSpPr>
          <p:nvPr>
            <p:ph type="subTitle" idx="1"/>
          </p:nvPr>
        </p:nvSpPr>
        <p:spPr/>
        <p:txBody>
          <a:bodyPr/>
          <a:lstStyle/>
          <a:p>
            <a:r>
              <a:rPr lang="pl-PL" dirty="0" smtClean="0"/>
              <a:t>Renata P</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Definicja</a:t>
            </a:r>
            <a:endParaRPr lang="pl-PL" dirty="0"/>
          </a:p>
        </p:txBody>
      </p:sp>
      <p:sp>
        <p:nvSpPr>
          <p:cNvPr id="3" name="Symbol zastępczy zawartości 2"/>
          <p:cNvSpPr>
            <a:spLocks noGrp="1"/>
          </p:cNvSpPr>
          <p:nvPr>
            <p:ph idx="1"/>
          </p:nvPr>
        </p:nvSpPr>
        <p:spPr>
          <a:xfrm>
            <a:off x="457200" y="1609416"/>
            <a:ext cx="7239000" cy="3403760"/>
          </a:xfrm>
        </p:spPr>
        <p:txBody>
          <a:bodyPr>
            <a:normAutofit/>
          </a:bodyPr>
          <a:lstStyle/>
          <a:p>
            <a:pPr>
              <a:buNone/>
            </a:pPr>
            <a:r>
              <a:rPr lang="pl-PL" dirty="0" smtClean="0"/>
              <a:t>Protokół jest to zbiór procedur oraz reguł rządzących komunikacją, między co najmniej dwoma urządzeniami sieciowymi. Istnieją różne protokoły, lecz nawiązujące w danym momencie połączenie urządzenia muszą używać tego samego protokołu, aby wymiana danych pomiędzy nimi była możliwa.</a:t>
            </a:r>
          </a:p>
          <a:p>
            <a:pPr>
              <a:buNone/>
            </a:pPr>
            <a:r>
              <a:rPr lang="pl-PL" dirty="0" smtClean="0"/>
              <a:t>.</a:t>
            </a:r>
          </a:p>
          <a:p>
            <a:pPr>
              <a:buNone/>
            </a:pP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7499176" cy="5649491"/>
          </a:xfrm>
        </p:spPr>
        <p:txBody>
          <a:bodyPr>
            <a:normAutofit fontScale="92500" lnSpcReduction="20000"/>
          </a:bodyPr>
          <a:lstStyle/>
          <a:p>
            <a:pPr algn="just">
              <a:buNone/>
            </a:pPr>
            <a:r>
              <a:rPr lang="pl-PL" dirty="0" smtClean="0"/>
              <a:t>W celu komunikacji między różnymi protokołami wykorzystuje łącza </a:t>
            </a:r>
            <a:r>
              <a:rPr lang="pl-PL" i="1" dirty="0" smtClean="0"/>
              <a:t>(ang. </a:t>
            </a:r>
            <a:r>
              <a:rPr lang="pl-PL" i="1" dirty="0" err="1" smtClean="0"/>
              <a:t>gateway</a:t>
            </a:r>
            <a:r>
              <a:rPr lang="pl-PL" i="1" dirty="0" smtClean="0"/>
              <a:t>)</a:t>
            </a:r>
            <a:r>
              <a:rPr lang="pl-PL" dirty="0" smtClean="0"/>
              <a:t> - czyli urządzenia, które tłumaczącą rozkazy jednego protokołu na drugi. Należy pamiętać, że używanie łącz może spowolnić w znacznym stopniu komunikację pomiędzy systemami. Kolejnym rozwiązaniem może być skonfigurowanie komputerów w taki sposób, by wykorzystywały kilka protokołów równocześnie, jednak i to rozwiązanie może prowadzić do dodatkowego obciążania sieci:</a:t>
            </a:r>
          </a:p>
          <a:p>
            <a:pPr>
              <a:buNone/>
            </a:pPr>
            <a:r>
              <a:rPr lang="pl-PL" dirty="0" smtClean="0"/>
              <a:t>Do najważniejszych protokołów należą:</a:t>
            </a:r>
          </a:p>
          <a:p>
            <a:pPr marL="1795463"/>
            <a:r>
              <a:rPr lang="pl-PL" dirty="0" smtClean="0"/>
              <a:t>TCP/IP</a:t>
            </a:r>
          </a:p>
          <a:p>
            <a:pPr marL="1795463"/>
            <a:r>
              <a:rPr lang="pl-PL" dirty="0" smtClean="0"/>
              <a:t>IP</a:t>
            </a:r>
          </a:p>
          <a:p>
            <a:pPr marL="1795463"/>
            <a:r>
              <a:rPr lang="pl-PL" dirty="0" smtClean="0"/>
              <a:t>SLIP</a:t>
            </a:r>
          </a:p>
          <a:p>
            <a:pPr marL="1795463"/>
            <a:r>
              <a:rPr lang="pl-PL" dirty="0" smtClean="0"/>
              <a:t>PPP</a:t>
            </a:r>
          </a:p>
          <a:p>
            <a:pPr>
              <a:buNone/>
            </a:pPr>
            <a:endParaRPr lang="pl-PL"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Protokół TSP/IP</a:t>
            </a:r>
            <a:endParaRPr lang="pl-PL" dirty="0"/>
          </a:p>
        </p:txBody>
      </p:sp>
      <p:sp>
        <p:nvSpPr>
          <p:cNvPr id="3" name="Symbol zastępczy zawartości 2"/>
          <p:cNvSpPr>
            <a:spLocks noGrp="1"/>
          </p:cNvSpPr>
          <p:nvPr>
            <p:ph idx="1"/>
          </p:nvPr>
        </p:nvSpPr>
        <p:spPr/>
        <p:txBody>
          <a:bodyPr>
            <a:normAutofit fontScale="62500" lnSpcReduction="20000"/>
          </a:bodyPr>
          <a:lstStyle/>
          <a:p>
            <a:pPr algn="just">
              <a:buNone/>
            </a:pPr>
            <a:r>
              <a:rPr lang="pl-PL" b="1" dirty="0" smtClean="0"/>
              <a:t>TCP/IP</a:t>
            </a:r>
            <a:r>
              <a:rPr lang="pl-PL" dirty="0" smtClean="0"/>
              <a:t> </a:t>
            </a:r>
            <a:r>
              <a:rPr lang="pl-PL" i="1" dirty="0" smtClean="0"/>
              <a:t>(ang. </a:t>
            </a:r>
            <a:r>
              <a:rPr lang="pl-PL" i="1" dirty="0" err="1" smtClean="0"/>
              <a:t>Transmission</a:t>
            </a:r>
            <a:r>
              <a:rPr lang="pl-PL" i="1" dirty="0" smtClean="0"/>
              <a:t> </a:t>
            </a:r>
            <a:r>
              <a:rPr lang="pl-PL" i="1" dirty="0" err="1" smtClean="0"/>
              <a:t>Control</a:t>
            </a:r>
            <a:r>
              <a:rPr lang="pl-PL" i="1" dirty="0" smtClean="0"/>
              <a:t> </a:t>
            </a:r>
            <a:r>
              <a:rPr lang="pl-PL" i="1" dirty="0" err="1" smtClean="0"/>
              <a:t>Protocol</a:t>
            </a:r>
            <a:r>
              <a:rPr lang="pl-PL" i="1" dirty="0" smtClean="0"/>
              <a:t> / Internet </a:t>
            </a:r>
            <a:r>
              <a:rPr lang="pl-PL" i="1" dirty="0" err="1" smtClean="0"/>
              <a:t>Protocol</a:t>
            </a:r>
            <a:r>
              <a:rPr lang="pl-PL" i="1" dirty="0" smtClean="0"/>
              <a:t>)</a:t>
            </a:r>
            <a:r>
              <a:rPr lang="pl-PL" dirty="0" smtClean="0"/>
              <a:t> - to zespół protokołów sieciowych używany w sieci Internet. Najczęściej wykorzystują go systemy Unixowe oraz systemy Windows, choć można stosować go również w systemach </a:t>
            </a:r>
            <a:r>
              <a:rPr lang="pl-PL" dirty="0" err="1" smtClean="0"/>
              <a:t>Novell</a:t>
            </a:r>
            <a:r>
              <a:rPr lang="pl-PL" dirty="0" smtClean="0"/>
              <a:t> </a:t>
            </a:r>
            <a:r>
              <a:rPr lang="pl-PL" dirty="0" err="1" smtClean="0"/>
              <a:t>NetWare</a:t>
            </a:r>
            <a:r>
              <a:rPr lang="pl-PL" dirty="0" smtClean="0"/>
              <a:t>. Zadanie protokołu TCP/IP polega na dzieleniu danych na pakiety odpowiedniej wielkości, ponumerowaniu ich w taki sposób, aby odbiorca mógł sprawdzić, czy dotarły wszystkie pakiety oraz ustawieniu ich we właściwej kolejności. Kolejne partie informacji wkładane są do kopert TCP, a te z kolei umieszczane są w kopertach IP. Oprogramowanie TCP po stronie odbiorcy zbiera wszystkie nadesłane koperty, odczytując przesłane dane. Jeśli brakuje którejś koperty, wysyła żądanie ponownego jej dostarczenia. Pakiety wysyłane są przez komputery bez uprzedniego sprawdzenia, czy możliwa jest ich transmisja. Może się zdarzyć taka sytuacja, że do danego węzła sieci, gdzie znajduje się router, napływa więcej pakietów, aniżeli urządzenie może przyjąć, posegregować i przesłać dalej. Każdy router posiada bufor, który gromadzi pakiety czekające na wysłanie. Gdy bufor ulegnie całkowitemu zapełnieniu, nowo nadchodzące pakiety zostaną odrzucone i bezpowrotnie przepadną. Protokół, który obsługuje kompletowanie pakietów zażąda więc wtedy ponownego ich wysłania.</a:t>
            </a:r>
            <a:endParaRPr lang="pl-PL"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Protokół FTP</a:t>
            </a:r>
            <a:endParaRPr lang="pl-PL" dirty="0"/>
          </a:p>
        </p:txBody>
      </p:sp>
      <p:sp>
        <p:nvSpPr>
          <p:cNvPr id="3" name="Symbol zastępczy zawartości 2"/>
          <p:cNvSpPr>
            <a:spLocks noGrp="1"/>
          </p:cNvSpPr>
          <p:nvPr>
            <p:ph idx="1"/>
          </p:nvPr>
        </p:nvSpPr>
        <p:spPr/>
        <p:txBody>
          <a:bodyPr/>
          <a:lstStyle/>
          <a:p>
            <a:pPr algn="just">
              <a:buNone/>
            </a:pPr>
            <a:r>
              <a:rPr lang="pl-PL" b="1" dirty="0" smtClean="0"/>
              <a:t>FTP</a:t>
            </a:r>
            <a:r>
              <a:rPr lang="pl-PL" dirty="0" smtClean="0"/>
              <a:t> </a:t>
            </a:r>
            <a:r>
              <a:rPr lang="pl-PL" i="1" dirty="0" smtClean="0"/>
              <a:t>(ang. File Transfer </a:t>
            </a:r>
            <a:r>
              <a:rPr lang="pl-PL" i="1" dirty="0" err="1" smtClean="0"/>
              <a:t>Protocol</a:t>
            </a:r>
            <a:r>
              <a:rPr lang="pl-PL" i="1" dirty="0" smtClean="0"/>
              <a:t>)</a:t>
            </a:r>
            <a:r>
              <a:rPr lang="pl-PL" dirty="0" smtClean="0"/>
              <a:t> - to protokół służący do transmisji plików. Przeważnie usługę ftp stosuje do przesyłania danych z odległej maszyny do lokalnej lub na odwrót. Protokół ten działa w oparciu o zasadę klient-serwer i korzystanie z usługi polega na użyciu interaktywnej aplikacji. Technologia FTP zapewnia ochronę stosując hasła dostępu.</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04704"/>
          </a:xfrm>
        </p:spPr>
        <p:txBody>
          <a:bodyPr/>
          <a:lstStyle/>
          <a:p>
            <a:r>
              <a:rPr lang="pl-PL" dirty="0" smtClean="0"/>
              <a:t>Protokół IP</a:t>
            </a:r>
            <a:endParaRPr lang="pl-PL" dirty="0"/>
          </a:p>
        </p:txBody>
      </p:sp>
      <p:sp>
        <p:nvSpPr>
          <p:cNvPr id="3" name="Symbol zastępczy zawartości 2"/>
          <p:cNvSpPr>
            <a:spLocks noGrp="1"/>
          </p:cNvSpPr>
          <p:nvPr>
            <p:ph idx="1"/>
          </p:nvPr>
        </p:nvSpPr>
        <p:spPr>
          <a:xfrm>
            <a:off x="457200" y="1268760"/>
            <a:ext cx="7643192" cy="5184576"/>
          </a:xfrm>
        </p:spPr>
        <p:txBody>
          <a:bodyPr>
            <a:normAutofit fontScale="85000" lnSpcReduction="20000"/>
          </a:bodyPr>
          <a:lstStyle/>
          <a:p>
            <a:pPr algn="just">
              <a:buNone/>
            </a:pPr>
            <a:r>
              <a:rPr lang="pl-PL" b="1" dirty="0" smtClean="0"/>
              <a:t>IP</a:t>
            </a:r>
            <a:r>
              <a:rPr lang="pl-PL" dirty="0" smtClean="0"/>
              <a:t> (Internet </a:t>
            </a:r>
            <a:r>
              <a:rPr lang="pl-PL" dirty="0" err="1" smtClean="0"/>
              <a:t>Protocol</a:t>
            </a:r>
            <a:r>
              <a:rPr lang="pl-PL" dirty="0" smtClean="0"/>
              <a:t>) - to protokół do komunikacji sieciowej, gdzie komputer klienta wysyła żądanie, podczas gdy komputer serwera je wypełnia. Protokół ten wykorzystuje adresy sieciowe komputerów zwane adresami IP. Są to 32-bitowa liczby zapisywana jako sekwencje czterech ośmiobitowych liczb dziesiętnych (mogących przybierać wartość od 0 do 255), oddzielonych od siebie kropkami. Adres IP dzieli się na dwie części: identyfikator sieciowy </a:t>
            </a:r>
            <a:r>
              <a:rPr lang="pl-PL" dirty="0" err="1" smtClean="0"/>
              <a:t>(networ</a:t>
            </a:r>
            <a:r>
              <a:rPr lang="pl-PL" dirty="0" smtClean="0"/>
              <a:t>k id) i identyfikator komputera (host id). Istnieje kilka klasy adresowych, o różnych długościach obydwu składników. Obowiązujący obecnie sposób adresowania ogranicza liczbę dostępnych adresów, co przy bardzo szybkim rozwoju Internetu jest dla niego istotnym zagrożeniem. W celu ułatwienia zapamiętania adresów wprowadzono nazwy symboliczne, które tłumaczone są na adresy liczbowe przez specjalne komputery w sieci, zwane serwerami DNS.</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Protokół SLIP</a:t>
            </a:r>
            <a:endParaRPr lang="pl-PL" dirty="0"/>
          </a:p>
        </p:txBody>
      </p:sp>
      <p:sp>
        <p:nvSpPr>
          <p:cNvPr id="3" name="Symbol zastępczy zawartości 2"/>
          <p:cNvSpPr>
            <a:spLocks noGrp="1"/>
          </p:cNvSpPr>
          <p:nvPr>
            <p:ph idx="1"/>
          </p:nvPr>
        </p:nvSpPr>
        <p:spPr/>
        <p:txBody>
          <a:bodyPr/>
          <a:lstStyle/>
          <a:p>
            <a:pPr algn="just">
              <a:buNone/>
            </a:pPr>
            <a:r>
              <a:rPr lang="pl-PL" b="1" dirty="0" smtClean="0"/>
              <a:t>SLIP</a:t>
            </a:r>
            <a:r>
              <a:rPr lang="pl-PL" dirty="0" smtClean="0"/>
              <a:t> </a:t>
            </a:r>
            <a:r>
              <a:rPr lang="pl-PL" i="1" dirty="0" smtClean="0"/>
              <a:t>(ang. Serial Line </a:t>
            </a:r>
            <a:r>
              <a:rPr lang="pl-PL" i="1" dirty="0" err="1" smtClean="0"/>
              <a:t>Interface</a:t>
            </a:r>
            <a:r>
              <a:rPr lang="pl-PL" i="1" dirty="0" smtClean="0"/>
              <a:t> </a:t>
            </a:r>
            <a:r>
              <a:rPr lang="pl-PL" i="1" dirty="0" err="1" smtClean="0"/>
              <a:t>Protocol</a:t>
            </a:r>
            <a:r>
              <a:rPr lang="pl-PL" i="1" dirty="0" smtClean="0"/>
              <a:t>)</a:t>
            </a:r>
            <a:r>
              <a:rPr lang="pl-PL" dirty="0" smtClean="0"/>
              <a:t> - to protokół transmisji przez łącze szeregowe. Uzupełnia on działanie protokołów TCP/IP tak, by możliwe było przesyłanie danych przez łącza szeregowe.</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Protokół PPP</a:t>
            </a:r>
            <a:endParaRPr lang="pl-PL" dirty="0"/>
          </a:p>
        </p:txBody>
      </p:sp>
      <p:sp>
        <p:nvSpPr>
          <p:cNvPr id="3" name="Symbol zastępczy zawartości 2"/>
          <p:cNvSpPr>
            <a:spLocks noGrp="1"/>
          </p:cNvSpPr>
          <p:nvPr>
            <p:ph idx="1"/>
          </p:nvPr>
        </p:nvSpPr>
        <p:spPr/>
        <p:txBody>
          <a:bodyPr>
            <a:normAutofit fontScale="85000" lnSpcReduction="10000"/>
          </a:bodyPr>
          <a:lstStyle/>
          <a:p>
            <a:pPr algn="just">
              <a:buNone/>
            </a:pPr>
            <a:r>
              <a:rPr lang="pl-PL" b="1" dirty="0" smtClean="0"/>
              <a:t>PPP </a:t>
            </a:r>
            <a:r>
              <a:rPr lang="pl-PL" i="1" dirty="0" smtClean="0"/>
              <a:t>(ang. Point to Point </a:t>
            </a:r>
            <a:r>
              <a:rPr lang="pl-PL" i="1" dirty="0" err="1" smtClean="0"/>
              <a:t>Protocol</a:t>
            </a:r>
            <a:r>
              <a:rPr lang="pl-PL" i="1" dirty="0" smtClean="0"/>
              <a:t>)</a:t>
            </a:r>
            <a:r>
              <a:rPr lang="pl-PL" dirty="0" smtClean="0"/>
              <a:t> - to protokół transferu, który służy do tworzenia połączeń z siecią Internet przy użyciu sieci telefonicznej i modemu, umożliwiający przesyłanie danych posiadających różne formaty dzięki pakowaniu ich do postaci PPP. Steruje on połączeniem pomiędzy komputerem użytkownika a serwerem dostawcy internetowego. PPP działa również przez łącze szeregowe. Protokół PPP określa parametry konfiguracyjne dla wielu warstw z modelu OSI </a:t>
            </a:r>
            <a:r>
              <a:rPr lang="pl-PL" i="1" dirty="0" smtClean="0"/>
              <a:t>(ang. </a:t>
            </a:r>
            <a:r>
              <a:rPr lang="pl-PL" i="1" dirty="0" err="1" smtClean="0"/>
              <a:t>Open</a:t>
            </a:r>
            <a:r>
              <a:rPr lang="pl-PL" i="1" dirty="0" smtClean="0"/>
              <a:t> Systems </a:t>
            </a:r>
            <a:r>
              <a:rPr lang="pl-PL" i="1" dirty="0" err="1" smtClean="0"/>
              <a:t>Interconnection</a:t>
            </a:r>
            <a:r>
              <a:rPr lang="pl-PL" i="1" dirty="0" smtClean="0"/>
              <a:t>)</a:t>
            </a:r>
            <a:r>
              <a:rPr lang="pl-PL" dirty="0" smtClean="0"/>
              <a:t>. PPP stanowiąc standard internetowy dla komunikacji szeregowej, określa metody, za pośrednictwem, których pakiety danych wymieniane są pomiędzy innymi systemami, które używają połączeń modemowych.</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804704"/>
          </a:xfrm>
        </p:spPr>
        <p:txBody>
          <a:bodyPr/>
          <a:lstStyle/>
          <a:p>
            <a:r>
              <a:rPr lang="pl-PL" dirty="0" smtClean="0"/>
              <a:t>Protokół DNS</a:t>
            </a:r>
            <a:endParaRPr lang="pl-PL" dirty="0"/>
          </a:p>
        </p:txBody>
      </p:sp>
      <p:sp>
        <p:nvSpPr>
          <p:cNvPr id="3" name="Symbol zastępczy zawartości 2"/>
          <p:cNvSpPr>
            <a:spLocks noGrp="1"/>
          </p:cNvSpPr>
          <p:nvPr>
            <p:ph idx="1"/>
          </p:nvPr>
        </p:nvSpPr>
        <p:spPr>
          <a:xfrm>
            <a:off x="457200" y="1124744"/>
            <a:ext cx="7571184" cy="5001419"/>
          </a:xfrm>
        </p:spPr>
        <p:txBody>
          <a:bodyPr>
            <a:noAutofit/>
          </a:bodyPr>
          <a:lstStyle/>
          <a:p>
            <a:pPr algn="just">
              <a:buNone/>
            </a:pPr>
            <a:r>
              <a:rPr lang="pl-PL" sz="1600" b="1" dirty="0" smtClean="0"/>
              <a:t>DNS </a:t>
            </a:r>
            <a:r>
              <a:rPr lang="pl-PL" sz="1600" b="1" i="1" dirty="0" smtClean="0"/>
              <a:t>(ang. </a:t>
            </a:r>
            <a:r>
              <a:rPr lang="pl-PL" sz="1600" b="1" i="1" dirty="0" err="1" smtClean="0"/>
              <a:t>Domain</a:t>
            </a:r>
            <a:r>
              <a:rPr lang="pl-PL" sz="1600" b="1" i="1" dirty="0" smtClean="0"/>
              <a:t> </a:t>
            </a:r>
            <a:r>
              <a:rPr lang="pl-PL" sz="1600" b="1" i="1" dirty="0" err="1" smtClean="0"/>
              <a:t>Name</a:t>
            </a:r>
            <a:r>
              <a:rPr lang="pl-PL" sz="1600" b="1" i="1" dirty="0" smtClean="0"/>
              <a:t> Service)</a:t>
            </a:r>
            <a:r>
              <a:rPr lang="pl-PL" sz="1600" b="1" dirty="0" smtClean="0"/>
              <a:t> </a:t>
            </a:r>
            <a:r>
              <a:rPr lang="pl-PL" sz="1600" dirty="0" smtClean="0"/>
              <a:t>- protokół używany w sieci Internet obsługujący system nazywania domen. Umożliwia on nadawanie nazw komputerom, które są zrozumiałe i łatwe do zapamiętania dla człowieka, tłumacząc je na adresy IP. Nazywany czasem usługą BIND (BSD UNIX), DNS oferuje hierarchiczną, statyczną usługę rozróżniania nazw hostów. Administratorzy sieci konfigurują DNS używając listę nazw hostów oraz adresów IP. DNS nie posiada centralnego repozytorium przechowującego adresy IP maszyn w sieci. Dane dotyczące tych adresów dzielone są między wiele komputerów, zwanych serwerami DNS (nazw domenowych), które są zorganizowane hierarchicznie w formie drzewa. Początek drzewa nazywany jest korzeniem. Nazwy najwyższego poziomu składają się z dwuliterowych domen narodowych opartych na zaleceniach ISO 3166 (wyjątek stanowi brytyjska domen </a:t>
            </a:r>
            <a:r>
              <a:rPr lang="pl-PL" sz="1600" dirty="0" err="1" smtClean="0"/>
              <a:t>uk</a:t>
            </a:r>
            <a:r>
              <a:rPr lang="pl-PL" sz="1600" dirty="0" smtClean="0"/>
              <a:t>). Nadrzędna </a:t>
            </a:r>
            <a:r>
              <a:rPr lang="pl-PL" sz="1600" b="1" u="sng" dirty="0" smtClean="0"/>
              <a:t>domena</a:t>
            </a:r>
            <a:r>
              <a:rPr lang="pl-PL" sz="1600" dirty="0" smtClean="0"/>
              <a:t> narodowa w Polsce oznaczona jest przez pl. Jeżeli chodzi o domeny trzyliterowe, ich znaczenie jest następujące:</a:t>
            </a:r>
          </a:p>
          <a:p>
            <a:pPr marL="1079500" indent="-184150"/>
            <a:r>
              <a:rPr lang="pl-PL" sz="1600" dirty="0" err="1" smtClean="0"/>
              <a:t>com</a:t>
            </a:r>
            <a:r>
              <a:rPr lang="pl-PL" sz="1600" dirty="0" smtClean="0"/>
              <a:t> - organizacje komercyjne</a:t>
            </a:r>
          </a:p>
          <a:p>
            <a:pPr marL="1079500" indent="-184150"/>
            <a:r>
              <a:rPr lang="pl-PL" sz="1600" dirty="0" err="1" smtClean="0"/>
              <a:t>gov</a:t>
            </a:r>
            <a:r>
              <a:rPr lang="pl-PL" sz="1600" dirty="0" smtClean="0"/>
              <a:t> - agencje rządowe</a:t>
            </a:r>
          </a:p>
          <a:p>
            <a:pPr marL="1079500" indent="-184150"/>
            <a:r>
              <a:rPr lang="pl-PL" sz="1600" dirty="0" err="1" smtClean="0"/>
              <a:t>edu</a:t>
            </a:r>
            <a:r>
              <a:rPr lang="pl-PL" sz="1600" dirty="0" smtClean="0"/>
              <a:t> - instytucje edukacyjne</a:t>
            </a:r>
          </a:p>
          <a:p>
            <a:pPr marL="1079500" indent="-184150"/>
            <a:r>
              <a:rPr lang="pl-PL" sz="1600" dirty="0" smtClean="0"/>
              <a:t>mil - organizacje wojskowe</a:t>
            </a:r>
          </a:p>
          <a:p>
            <a:pPr marL="1079500" indent="-184150"/>
            <a:r>
              <a:rPr lang="pl-PL" sz="1600" dirty="0" err="1" smtClean="0"/>
              <a:t>org</a:t>
            </a:r>
            <a:r>
              <a:rPr lang="pl-PL" sz="1600" dirty="0" smtClean="0"/>
              <a:t> - pozostałe organizacje.</a:t>
            </a:r>
          </a:p>
          <a:p>
            <a:pPr marL="1079500" indent="-184150"/>
            <a:r>
              <a:rPr lang="pl-PL" sz="1600" dirty="0" smtClean="0"/>
              <a:t>net - organizacje, których działalność dotyczy sieci komputerowych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TotalTime>
  <Words>82</Words>
  <Application>Microsoft Office PowerPoint</Application>
  <PresentationFormat>Pokaz na ekranie (4:3)</PresentationFormat>
  <Paragraphs>29</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Bogaty</vt:lpstr>
      <vt:lpstr>Protokoły internetowe</vt:lpstr>
      <vt:lpstr>Definicja</vt:lpstr>
      <vt:lpstr>Slajd 3</vt:lpstr>
      <vt:lpstr>Protokół TSP/IP</vt:lpstr>
      <vt:lpstr>Protokół FTP</vt:lpstr>
      <vt:lpstr>Protokół IP</vt:lpstr>
      <vt:lpstr>Protokół SLIP</vt:lpstr>
      <vt:lpstr>Protokół PPP</vt:lpstr>
      <vt:lpstr>Protokół DNS</vt:lpstr>
    </vt:vector>
  </TitlesOfParts>
  <Company>Ministrerstwo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Protokoły internetowe</dc:title>
  <dc:creator>operator</dc:creator>
  <cp:lastModifiedBy>Olaf Gołąb </cp:lastModifiedBy>
  <cp:revision>4</cp:revision>
  <dcterms:created xsi:type="dcterms:W3CDTF">2016-10-11T06:27:35Z</dcterms:created>
  <dcterms:modified xsi:type="dcterms:W3CDTF">2016-10-11T13:18:31Z</dcterms:modified>
</cp:coreProperties>
</file>