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5"/>
  </p:notesMasterIdLst>
  <p:sldIdLst>
    <p:sldId id="256" r:id="rId2"/>
    <p:sldId id="257" r:id="rId3"/>
    <p:sldId id="258" r:id="rId4"/>
    <p:sldId id="259" r:id="rId5"/>
    <p:sldId id="280" r:id="rId6"/>
    <p:sldId id="260" r:id="rId7"/>
    <p:sldId id="261" r:id="rId8"/>
    <p:sldId id="263" r:id="rId9"/>
    <p:sldId id="272" r:id="rId10"/>
    <p:sldId id="262" r:id="rId11"/>
    <p:sldId id="270" r:id="rId12"/>
    <p:sldId id="269" r:id="rId13"/>
    <p:sldId id="271" r:id="rId14"/>
    <p:sldId id="275" r:id="rId15"/>
    <p:sldId id="266" r:id="rId16"/>
    <p:sldId id="267" r:id="rId17"/>
    <p:sldId id="268" r:id="rId18"/>
    <p:sldId id="273" r:id="rId19"/>
    <p:sldId id="274" r:id="rId20"/>
    <p:sldId id="276" r:id="rId21"/>
    <p:sldId id="278" r:id="rId22"/>
    <p:sldId id="277" r:id="rId23"/>
    <p:sldId id="264" r:id="rId2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8" autoAdjust="0"/>
    <p:restoredTop sz="94671" autoAdjust="0"/>
  </p:normalViewPr>
  <p:slideViewPr>
    <p:cSldViewPr>
      <p:cViewPr varScale="1">
        <p:scale>
          <a:sx n="83" d="100"/>
          <a:sy n="83" d="100"/>
        </p:scale>
        <p:origin x="-120" y="-84"/>
      </p:cViewPr>
      <p:guideLst>
        <p:guide orient="horz" pos="2160"/>
        <p:guide pos="2880"/>
      </p:guideLst>
    </p:cSldViewPr>
  </p:slideViewPr>
  <p:outlineViewPr>
    <p:cViewPr>
      <p:scale>
        <a:sx n="33" d="100"/>
        <a:sy n="33" d="100"/>
      </p:scale>
      <p:origin x="48" y="1544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F203C5-A525-4093-9BD3-E9E6659CD5DE}" type="datetimeFigureOut">
              <a:rPr lang="pl-PL" smtClean="0"/>
              <a:pPr/>
              <a:t>2015-09-28</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70971F-D4C4-4A4D-9D77-7090482D6449}" type="slidenum">
              <a:rPr lang="pl-PL" smtClean="0"/>
              <a:pPr/>
              <a:t>‹#›</a:t>
            </a:fld>
            <a:endParaRPr lang="pl-PL"/>
          </a:p>
        </p:txBody>
      </p:sp>
    </p:spTree>
    <p:extLst>
      <p:ext uri="{BB962C8B-B14F-4D97-AF65-F5344CB8AC3E}">
        <p14:creationId xmlns="" xmlns:p14="http://schemas.microsoft.com/office/powerpoint/2010/main" val="3097244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C470971F-D4C4-4A4D-9D77-7090482D6449}" type="slidenum">
              <a:rPr lang="pl-PL" smtClean="0"/>
              <a:pPr/>
              <a:t>13</a:t>
            </a:fld>
            <a:endParaRPr lang="pl-PL"/>
          </a:p>
        </p:txBody>
      </p:sp>
    </p:spTree>
    <p:extLst>
      <p:ext uri="{BB962C8B-B14F-4D97-AF65-F5344CB8AC3E}">
        <p14:creationId xmlns="" xmlns:p14="http://schemas.microsoft.com/office/powerpoint/2010/main" val="1929384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C470971F-D4C4-4A4D-9D77-7090482D6449}" type="slidenum">
              <a:rPr lang="pl-PL" smtClean="0"/>
              <a:pPr/>
              <a:t>15</a:t>
            </a:fld>
            <a:endParaRPr lang="pl-PL"/>
          </a:p>
        </p:txBody>
      </p:sp>
    </p:spTree>
    <p:extLst>
      <p:ext uri="{BB962C8B-B14F-4D97-AF65-F5344CB8AC3E}">
        <p14:creationId xmlns="" xmlns:p14="http://schemas.microsoft.com/office/powerpoint/2010/main" val="397838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5" name="Prostokąt zaokrąglony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stokąt zaokrąglony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ytuł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pl-PL" smtClean="0"/>
              <a:t>Kliknij, aby edytować styl</a:t>
            </a:r>
            <a:endParaRPr kumimoji="0" lang="en-US"/>
          </a:p>
        </p:txBody>
      </p:sp>
      <p:sp>
        <p:nvSpPr>
          <p:cNvPr id="20" name="Podtytuł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19" name="Symbol zastępczy daty 18"/>
          <p:cNvSpPr>
            <a:spLocks noGrp="1"/>
          </p:cNvSpPr>
          <p:nvPr>
            <p:ph type="dt" sz="half" idx="10"/>
          </p:nvPr>
        </p:nvSpPr>
        <p:spPr/>
        <p:txBody>
          <a:bodyPr/>
          <a:lstStyle>
            <a:extLst/>
          </a:lstStyle>
          <a:p>
            <a:fld id="{E0D10EA6-D590-44F7-9DBD-10A645274399}" type="datetimeFigureOut">
              <a:rPr lang="pl-PL" smtClean="0"/>
              <a:pPr/>
              <a:t>2015-09-28</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11" name="Symbol zastępczy numeru slajdu 10"/>
          <p:cNvSpPr>
            <a:spLocks noGrp="1"/>
          </p:cNvSpPr>
          <p:nvPr>
            <p:ph type="sldNum" sz="quarter" idx="12"/>
          </p:nvPr>
        </p:nvSpPr>
        <p:spPr/>
        <p:txBody>
          <a:bodyPr/>
          <a:lstStyle>
            <a:extLst/>
          </a:lstStyle>
          <a:p>
            <a:fld id="{104675A6-DB90-408E-B965-AD5C96C2D3FA}"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502920" y="530352"/>
            <a:ext cx="8183880" cy="4187952"/>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E0D10EA6-D590-44F7-9DBD-10A645274399}" type="datetimeFigureOut">
              <a:rPr lang="pl-PL" smtClean="0"/>
              <a:pPr/>
              <a:t>2015-09-28</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104675A6-DB90-408E-B965-AD5C96C2D3FA}"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533404"/>
            <a:ext cx="1981200" cy="5257799"/>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533400" y="533402"/>
            <a:ext cx="5943600" cy="525780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E0D10EA6-D590-44F7-9DBD-10A645274399}" type="datetimeFigureOut">
              <a:rPr lang="pl-PL" smtClean="0"/>
              <a:pPr/>
              <a:t>2015-09-28</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104675A6-DB90-408E-B965-AD5C96C2D3FA}"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a:xfrm>
            <a:off x="502920" y="530352"/>
            <a:ext cx="8183880" cy="4187952"/>
          </a:xfrm>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E0D10EA6-D590-44F7-9DBD-10A645274399}" type="datetimeFigureOut">
              <a:rPr lang="pl-PL" smtClean="0"/>
              <a:pPr/>
              <a:t>2015-09-28</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104675A6-DB90-408E-B965-AD5C96C2D3FA}"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Prostokąt zaokrąglony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zaokrąglony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E0D10EA6-D590-44F7-9DBD-10A645274399}" type="datetimeFigureOut">
              <a:rPr lang="pl-PL" smtClean="0"/>
              <a:pPr/>
              <a:t>2015-09-28</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104675A6-DB90-408E-B965-AD5C96C2D3FA}"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E0D10EA6-D590-44F7-9DBD-10A645274399}" type="datetimeFigureOut">
              <a:rPr lang="pl-PL" smtClean="0"/>
              <a:pPr/>
              <a:t>2015-09-28</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104675A6-DB90-408E-B965-AD5C96C2D3FA}"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nchor="b"/>
          <a:lstStyle>
            <a:lvl1pPr>
              <a:defRPr b="1"/>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E0D10EA6-D590-44F7-9DBD-10A645274399}" type="datetimeFigureOut">
              <a:rPr lang="pl-PL" smtClean="0"/>
              <a:pPr/>
              <a:t>2015-09-28</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104675A6-DB90-408E-B965-AD5C96C2D3FA}"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E0D10EA6-D590-44F7-9DBD-10A645274399}" type="datetimeFigureOut">
              <a:rPr lang="pl-PL" smtClean="0"/>
              <a:pPr/>
              <a:t>2015-09-28</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104675A6-DB90-408E-B965-AD5C96C2D3FA}"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zaokrąglony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ymbol zastępczy daty 1"/>
          <p:cNvSpPr>
            <a:spLocks noGrp="1"/>
          </p:cNvSpPr>
          <p:nvPr>
            <p:ph type="dt" sz="half" idx="10"/>
          </p:nvPr>
        </p:nvSpPr>
        <p:spPr/>
        <p:txBody>
          <a:bodyPr/>
          <a:lstStyle>
            <a:extLst/>
          </a:lstStyle>
          <a:p>
            <a:fld id="{E0D10EA6-D590-44F7-9DBD-10A645274399}" type="datetimeFigureOut">
              <a:rPr lang="pl-PL" smtClean="0"/>
              <a:pPr/>
              <a:t>2015-09-28</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104675A6-DB90-408E-B965-AD5C96C2D3FA}"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E0D10EA6-D590-44F7-9DBD-10A645274399}" type="datetimeFigureOut">
              <a:rPr lang="pl-PL" smtClean="0"/>
              <a:pPr/>
              <a:t>2015-09-28</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104675A6-DB90-408E-B965-AD5C96C2D3FA}"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Prostokąt zaokrąglony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z zaokrąglonym rogiem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pl-PL" smtClean="0"/>
              <a:t>Kliknij, aby edytować styl</a:t>
            </a:r>
            <a:endParaRPr kumimoji="0" lang="en-US"/>
          </a:p>
        </p:txBody>
      </p:sp>
      <p:sp>
        <p:nvSpPr>
          <p:cNvPr id="4" name="Symbol zastępczy tekstu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E0D10EA6-D590-44F7-9DBD-10A645274399}" type="datetimeFigureOut">
              <a:rPr lang="pl-PL" smtClean="0"/>
              <a:pPr/>
              <a:t>2015-09-28</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104675A6-DB90-408E-B965-AD5C96C2D3FA}" type="slidenum">
              <a:rPr lang="pl-PL" smtClean="0"/>
              <a:pPr/>
              <a:t>‹#›</a:t>
            </a:fld>
            <a:endParaRPr lang="pl-PL"/>
          </a:p>
        </p:txBody>
      </p:sp>
      <p:sp>
        <p:nvSpPr>
          <p:cNvPr id="3" name="Symbol zastępczy obrazu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pl-PL" smtClean="0"/>
              <a:t>Kliknij ikonę, aby dodać obraz</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Prostokąt zaokrąglony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Prostokąt zaokrąglony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Symbol zastępczy tytułu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pl-PL" smtClean="0"/>
              <a:t>Kliknij, aby edytować styl</a:t>
            </a:r>
            <a:endParaRPr kumimoji="0" lang="en-US"/>
          </a:p>
        </p:txBody>
      </p:sp>
      <p:sp>
        <p:nvSpPr>
          <p:cNvPr id="4" name="Symbol zastępczy tekstu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5" name="Symbol zastępczy daty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0D10EA6-D590-44F7-9DBD-10A645274399}" type="datetimeFigureOut">
              <a:rPr lang="pl-PL" smtClean="0"/>
              <a:pPr/>
              <a:t>2015-09-28</a:t>
            </a:fld>
            <a:endParaRPr lang="pl-PL"/>
          </a:p>
        </p:txBody>
      </p:sp>
      <p:sp>
        <p:nvSpPr>
          <p:cNvPr id="18" name="Symbol zastępczy stopki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pl-PL"/>
          </a:p>
        </p:txBody>
      </p:sp>
      <p:sp>
        <p:nvSpPr>
          <p:cNvPr id="5" name="Symbol zastępczy numeru slajdu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04675A6-DB90-408E-B965-AD5C96C2D3FA}"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smtClean="0"/>
              <a:t>Urządzenia </a:t>
            </a:r>
            <a:r>
              <a:rPr lang="pl-PL" smtClean="0"/>
              <a:t>peryferyjne</a:t>
            </a:r>
            <a:endParaRPr lang="pl-PL" dirty="0"/>
          </a:p>
        </p:txBody>
      </p:sp>
      <p:sp>
        <p:nvSpPr>
          <p:cNvPr id="3" name="Podtytuł 2"/>
          <p:cNvSpPr>
            <a:spLocks noGrp="1"/>
          </p:cNvSpPr>
          <p:nvPr>
            <p:ph type="subTitle" idx="1"/>
          </p:nvPr>
        </p:nvSpPr>
        <p:spPr/>
        <p:txBody>
          <a:bodyPr>
            <a:normAutofit/>
          </a:bodyPr>
          <a:lstStyle/>
          <a:p>
            <a:endParaRPr lang="pl-PL" sz="2400" dirty="0" smtClean="0"/>
          </a:p>
          <a:p>
            <a:pPr algn="r"/>
            <a:r>
              <a:rPr lang="pl-PL" sz="2000" smtClean="0"/>
              <a:t>Renata P</a:t>
            </a:r>
            <a:endParaRPr lang="pl-PL"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4221088"/>
            <a:ext cx="2376264" cy="2247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ymbol zastępczy zawartości 2"/>
          <p:cNvSpPr>
            <a:spLocks noGrp="1"/>
          </p:cNvSpPr>
          <p:nvPr>
            <p:ph idx="1"/>
          </p:nvPr>
        </p:nvSpPr>
        <p:spPr>
          <a:xfrm>
            <a:off x="467544" y="260648"/>
            <a:ext cx="8352928" cy="5112568"/>
          </a:xfrm>
        </p:spPr>
        <p:txBody>
          <a:bodyPr>
            <a:normAutofit/>
          </a:bodyPr>
          <a:lstStyle/>
          <a:p>
            <a:pPr marL="0" indent="0" algn="just">
              <a:buNone/>
            </a:pPr>
            <a:r>
              <a:rPr lang="pl-PL" sz="2600" b="1" dirty="0">
                <a:solidFill>
                  <a:schemeClr val="accent1">
                    <a:lumMod val="60000"/>
                    <a:lumOff val="40000"/>
                  </a:schemeClr>
                </a:solidFill>
              </a:rPr>
              <a:t>Urządzenia </a:t>
            </a:r>
            <a:r>
              <a:rPr lang="pl-PL" sz="2600" b="1" dirty="0" smtClean="0">
                <a:solidFill>
                  <a:schemeClr val="accent1">
                    <a:lumMod val="60000"/>
                    <a:lumOff val="40000"/>
                  </a:schemeClr>
                </a:solidFill>
              </a:rPr>
              <a:t>wskazujące</a:t>
            </a:r>
            <a:r>
              <a:rPr lang="pl-PL" sz="2600" b="1" dirty="0" smtClean="0"/>
              <a:t> </a:t>
            </a:r>
          </a:p>
          <a:p>
            <a:pPr marL="0" indent="0" algn="just">
              <a:buNone/>
            </a:pPr>
            <a:r>
              <a:rPr lang="pl-PL" sz="2400" dirty="0" smtClean="0"/>
              <a:t>(</a:t>
            </a:r>
            <a:r>
              <a:rPr lang="pl-PL" sz="2200" dirty="0"/>
              <a:t>ang. </a:t>
            </a:r>
            <a:r>
              <a:rPr lang="pl-PL" sz="2200" dirty="0" err="1"/>
              <a:t>pointing</a:t>
            </a:r>
            <a:r>
              <a:rPr lang="pl-PL" sz="2200" dirty="0"/>
              <a:t> </a:t>
            </a:r>
            <a:r>
              <a:rPr lang="pl-PL" sz="2200" dirty="0" err="1"/>
              <a:t>device</a:t>
            </a:r>
            <a:r>
              <a:rPr lang="pl-PL" sz="2200" dirty="0"/>
              <a:t>) urządzenie </a:t>
            </a:r>
            <a:r>
              <a:rPr lang="pl-PL" sz="2200" dirty="0" smtClean="0"/>
              <a:t>wejścia komputera pozwalające przekazywać </a:t>
            </a:r>
            <a:r>
              <a:rPr lang="pl-PL" sz="2200" dirty="0"/>
              <a:t>dane do komputera za pomocą fizycznych </a:t>
            </a:r>
            <a:r>
              <a:rPr lang="pl-PL" sz="2200" dirty="0" smtClean="0"/>
              <a:t>ruchów wskazywania</a:t>
            </a:r>
            <a:r>
              <a:rPr lang="pl-PL" sz="2200" dirty="0"/>
              <a:t>, klikania i przeciągania</a:t>
            </a:r>
            <a:r>
              <a:rPr lang="pl-PL" sz="2200" dirty="0" smtClean="0"/>
              <a:t>. Pozwalają </a:t>
            </a:r>
            <a:r>
              <a:rPr lang="pl-PL" sz="2200" dirty="0"/>
              <a:t>na sterowanie kursorem, a tym samym na korzystanie </a:t>
            </a:r>
            <a:r>
              <a:rPr lang="pl-PL" sz="2200" dirty="0" smtClean="0"/>
              <a:t>z podstawowych obiektów </a:t>
            </a:r>
            <a:r>
              <a:rPr lang="pl-PL" sz="2200" dirty="0"/>
              <a:t>środowiska graficznego w systemie </a:t>
            </a:r>
            <a:r>
              <a:rPr lang="pl-PL" sz="2200" dirty="0" smtClean="0"/>
              <a:t>operacyjnym oraz </a:t>
            </a:r>
            <a:r>
              <a:rPr lang="pl-PL" sz="2200" dirty="0"/>
              <a:t>z oprogramowania użytkowego – gier komputerowych, </a:t>
            </a:r>
            <a:r>
              <a:rPr lang="pl-PL" sz="2200" dirty="0" smtClean="0"/>
              <a:t>programów graficznych</a:t>
            </a:r>
            <a:r>
              <a:rPr lang="pl-PL" sz="2200" dirty="0"/>
              <a:t>, multimedialnych, przeglądarek </a:t>
            </a:r>
            <a:r>
              <a:rPr lang="pl-PL" sz="2200" dirty="0" smtClean="0"/>
              <a:t>internetowych </a:t>
            </a:r>
            <a:r>
              <a:rPr lang="pl-PL" sz="2200" dirty="0"/>
              <a:t>etc.</a:t>
            </a:r>
          </a:p>
        </p:txBody>
      </p:sp>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59832" y="4221088"/>
            <a:ext cx="1998133" cy="2247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69006" y="4252721"/>
            <a:ext cx="2793249" cy="2247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847920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404664"/>
            <a:ext cx="8183880" cy="1051560"/>
          </a:xfrm>
        </p:spPr>
        <p:txBody>
          <a:bodyPr/>
          <a:lstStyle/>
          <a:p>
            <a:r>
              <a:rPr lang="pl-PL" dirty="0" smtClean="0"/>
              <a:t>Urządzenia wskazujące</a:t>
            </a:r>
            <a:endParaRPr lang="pl-PL" dirty="0"/>
          </a:p>
        </p:txBody>
      </p:sp>
      <p:sp>
        <p:nvSpPr>
          <p:cNvPr id="3" name="Symbol zastępczy zawartości 2"/>
          <p:cNvSpPr>
            <a:spLocks noGrp="1"/>
          </p:cNvSpPr>
          <p:nvPr>
            <p:ph idx="1"/>
          </p:nvPr>
        </p:nvSpPr>
        <p:spPr>
          <a:xfrm>
            <a:off x="467544" y="1484784"/>
            <a:ext cx="6264696" cy="4187952"/>
          </a:xfrm>
        </p:spPr>
        <p:txBody>
          <a:bodyPr>
            <a:normAutofit fontScale="62500" lnSpcReduction="20000"/>
          </a:bodyPr>
          <a:lstStyle/>
          <a:p>
            <a:pPr>
              <a:buNone/>
            </a:pPr>
            <a:r>
              <a:rPr lang="pl-PL" b="1" dirty="0" smtClean="0"/>
              <a:t>Pióro świetlne </a:t>
            </a:r>
            <a:r>
              <a:rPr lang="pl-PL" dirty="0" smtClean="0"/>
              <a:t>- polecenia wydaje się poprzez nakierowanie pióra w odpowiednie miejsce ekranu i wciśnięcie znajdującego się na nim przycisku.</a:t>
            </a:r>
          </a:p>
          <a:p>
            <a:pPr>
              <a:buNone/>
            </a:pPr>
            <a:endParaRPr lang="pl-PL" dirty="0" smtClean="0"/>
          </a:p>
          <a:p>
            <a:pPr>
              <a:buNone/>
            </a:pPr>
            <a:r>
              <a:rPr lang="pl-PL" b="1" dirty="0" err="1" smtClean="0"/>
              <a:t>Touchpad</a:t>
            </a:r>
            <a:r>
              <a:rPr lang="pl-PL" dirty="0" smtClean="0"/>
              <a:t> - panel dotykowy, urządzenie często spotykane w laptopach. Najczęściej spotykaną metodą działania </a:t>
            </a:r>
            <a:r>
              <a:rPr lang="pl-PL" dirty="0" err="1" smtClean="0"/>
              <a:t>touchpada</a:t>
            </a:r>
            <a:r>
              <a:rPr lang="pl-PL" dirty="0" smtClean="0"/>
              <a:t> jest wykrywanie pojemności elektrycznej palca przy użyciu czujników pojemności umieszczonych w osi poziomej i pionowej. Zmianę położenia palca odczytuje się jako przesunięcie punktu o określonej pojemności elektrycznej.</a:t>
            </a:r>
          </a:p>
          <a:p>
            <a:pPr>
              <a:buNone/>
            </a:pPr>
            <a:endParaRPr lang="pl-PL" dirty="0" smtClean="0"/>
          </a:p>
          <a:p>
            <a:pPr>
              <a:buNone/>
            </a:pPr>
            <a:r>
              <a:rPr lang="pl-PL" b="1" dirty="0" err="1" smtClean="0"/>
              <a:t>Trackpoint</a:t>
            </a:r>
            <a:r>
              <a:rPr lang="pl-PL" dirty="0" smtClean="0"/>
              <a:t> - to mały dżojstik, reagujący na siłę i kierunek nacisku, umieszczony w środkowej części klawiatury, stosowany w laptopach</a:t>
            </a:r>
            <a:endParaRPr lang="pl-PL" dirty="0"/>
          </a:p>
        </p:txBody>
      </p:sp>
      <p:pic>
        <p:nvPicPr>
          <p:cNvPr id="2050" name="Picture 2"/>
          <p:cNvPicPr>
            <a:picLocks noChangeAspect="1" noChangeArrowheads="1"/>
          </p:cNvPicPr>
          <p:nvPr/>
        </p:nvPicPr>
        <p:blipFill>
          <a:blip r:embed="rId2" cstate="print"/>
          <a:srcRect/>
          <a:stretch>
            <a:fillRect/>
          </a:stretch>
        </p:blipFill>
        <p:spPr bwMode="auto">
          <a:xfrm>
            <a:off x="6516216" y="2708920"/>
            <a:ext cx="2114956" cy="158417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516216" y="4365104"/>
            <a:ext cx="2091201" cy="1566382"/>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6516216" y="1034386"/>
            <a:ext cx="2106935" cy="157816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404664"/>
            <a:ext cx="8183880" cy="1051560"/>
          </a:xfrm>
        </p:spPr>
        <p:txBody>
          <a:bodyPr/>
          <a:lstStyle/>
          <a:p>
            <a:r>
              <a:rPr lang="pl-PL" dirty="0" smtClean="0"/>
              <a:t>Urządzenia wskazujące:</a:t>
            </a:r>
            <a:endParaRPr lang="pl-PL" dirty="0"/>
          </a:p>
        </p:txBody>
      </p:sp>
      <p:sp>
        <p:nvSpPr>
          <p:cNvPr id="4" name="Symbol zastępczy zawartości 2"/>
          <p:cNvSpPr txBox="1">
            <a:spLocks noGrp="1"/>
          </p:cNvSpPr>
          <p:nvPr>
            <p:ph idx="1"/>
          </p:nvPr>
        </p:nvSpPr>
        <p:spPr>
          <a:xfrm>
            <a:off x="1907704" y="1412776"/>
            <a:ext cx="6851104" cy="4187952"/>
          </a:xfrm>
          <a:prstGeom prst="rect">
            <a:avLst/>
          </a:prstGeom>
        </p:spPr>
        <p:txBody>
          <a:bodyPr vert="horz" lIns="182880" tIns="91440">
            <a:noAutofit/>
          </a:bodyPr>
          <a:lstStyle/>
          <a:p>
            <a:pPr>
              <a:buNone/>
            </a:pPr>
            <a:r>
              <a:rPr lang="pl-PL" sz="1400" b="1" dirty="0" err="1" smtClean="0"/>
              <a:t>Trackball</a:t>
            </a:r>
            <a:r>
              <a:rPr lang="pl-PL" sz="1400" b="1" dirty="0" smtClean="0"/>
              <a:t> </a:t>
            </a:r>
            <a:r>
              <a:rPr lang="pl-PL" sz="1400" dirty="0" smtClean="0"/>
              <a:t>- składa się z obudowy i kuli, której poruszenia są przekładane na ruch kursora na ekranie. Ze względu na budowę </a:t>
            </a:r>
            <a:r>
              <a:rPr lang="pl-PL" sz="1400" dirty="0" err="1" smtClean="0"/>
              <a:t>wyrożniamy</a:t>
            </a:r>
            <a:r>
              <a:rPr lang="pl-PL" sz="1400" dirty="0" smtClean="0"/>
              <a:t> trackballe mechaniczno-optyczne i optyczne. </a:t>
            </a:r>
            <a:r>
              <a:rPr lang="pl-PL" sz="1400" dirty="0" err="1" smtClean="0"/>
              <a:t>Trackball</a:t>
            </a:r>
            <a:r>
              <a:rPr lang="pl-PL" sz="1400" dirty="0" smtClean="0"/>
              <a:t> - składa się z obudowy i kuli, której poruszenia są przekładane na ruch kursora na ekranie. Ze względu na budowę wyróżniamy trackballe </a:t>
            </a:r>
            <a:r>
              <a:rPr lang="pl-PL" sz="1400" i="1" dirty="0" smtClean="0"/>
              <a:t>mechaniczno-optyczne i optyczne</a:t>
            </a:r>
          </a:p>
          <a:p>
            <a:pPr>
              <a:buNone/>
            </a:pPr>
            <a:r>
              <a:rPr lang="pl-PL" sz="1400" b="1" dirty="0" err="1" smtClean="0"/>
              <a:t>Joypad</a:t>
            </a:r>
            <a:r>
              <a:rPr lang="pl-PL" sz="1400" dirty="0" smtClean="0"/>
              <a:t> (</a:t>
            </a:r>
            <a:r>
              <a:rPr lang="pl-PL" sz="1400" dirty="0" err="1" smtClean="0"/>
              <a:t>gamepad</a:t>
            </a:r>
            <a:r>
              <a:rPr lang="pl-PL" sz="1400" dirty="0" smtClean="0"/>
              <a:t>, pad) - urządzenie sterujące używane w grach komputerowych, zwłaszcza konsolach, kontroler trzymany jest w dłoniach, obsługa sprowadza się do używania przycisków, ewentualnie gałek sterujących Joystick - manipulator służący do sterowania ruchem obiektów na ekranie. Zbudowany z wychylnego drążka zamocowanego na podstawce, oraz przycisków uruchamiających przypisane im działania (</a:t>
            </a:r>
            <a:r>
              <a:rPr lang="pl-PL" sz="1400" dirty="0" err="1" smtClean="0"/>
              <a:t>gamepad</a:t>
            </a:r>
            <a:r>
              <a:rPr lang="pl-PL" sz="1400" dirty="0" smtClean="0"/>
              <a:t>, pad) - urządzenie sterujące używane w grach komputerowych, zwłaszcza konsolach, kontroler trzymany jest w dłoniach, obsługa sprowadza się do używania przycisków, ewentualnie gałek sterujących</a:t>
            </a:r>
          </a:p>
          <a:p>
            <a:pPr>
              <a:buNone/>
            </a:pPr>
            <a:r>
              <a:rPr lang="pl-PL" sz="1400" b="1" dirty="0" smtClean="0"/>
              <a:t>Joystick</a:t>
            </a:r>
            <a:r>
              <a:rPr lang="pl-PL" sz="1400" dirty="0" smtClean="0"/>
              <a:t> - manipulator służący do sterowania ruchem obiektów na ekranie. Zbudowany z wychylnego drążka zamocowanego na podstawce, oraz przycisków uruchamiających przypisane im działania</a:t>
            </a:r>
            <a:endParaRPr kumimoji="0" lang="pl-PL"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539552" y="1556792"/>
            <a:ext cx="1440160" cy="119140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39552" y="2708920"/>
            <a:ext cx="1431602" cy="143160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39552" y="4077072"/>
            <a:ext cx="1440160" cy="176346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76672"/>
            <a:ext cx="8183880" cy="1051560"/>
          </a:xfrm>
        </p:spPr>
        <p:txBody>
          <a:bodyPr/>
          <a:lstStyle/>
          <a:p>
            <a:r>
              <a:rPr lang="pl-PL" dirty="0" smtClean="0"/>
              <a:t>Inne urządzenia wskazujące</a:t>
            </a:r>
            <a:endParaRPr lang="pl-PL" dirty="0"/>
          </a:p>
        </p:txBody>
      </p:sp>
      <p:sp>
        <p:nvSpPr>
          <p:cNvPr id="3" name="Symbol zastępczy zawartości 2"/>
          <p:cNvSpPr>
            <a:spLocks noGrp="1"/>
          </p:cNvSpPr>
          <p:nvPr>
            <p:ph idx="1"/>
          </p:nvPr>
        </p:nvSpPr>
        <p:spPr>
          <a:xfrm>
            <a:off x="323528" y="1700808"/>
            <a:ext cx="6336704" cy="4187952"/>
          </a:xfrm>
        </p:spPr>
        <p:txBody>
          <a:bodyPr>
            <a:normAutofit fontScale="70000" lnSpcReduction="20000"/>
          </a:bodyPr>
          <a:lstStyle/>
          <a:p>
            <a:pPr>
              <a:buNone/>
            </a:pPr>
            <a:r>
              <a:rPr lang="pl-PL" b="1" dirty="0" err="1" smtClean="0"/>
              <a:t>Eye-tracking</a:t>
            </a:r>
            <a:r>
              <a:rPr lang="pl-PL" dirty="0" smtClean="0"/>
              <a:t> - umożliwia sterowanie komputerem za </a:t>
            </a:r>
            <a:r>
              <a:rPr lang="pl-PL" smtClean="0"/>
              <a:t>pomocą ruchów </a:t>
            </a:r>
            <a:r>
              <a:rPr lang="pl-PL" dirty="0" smtClean="0"/>
              <a:t>gałek ocznych. Takie rozwiązanie jest pomocne dla osób niepełnosprawnych ruchowo. Dziedzina nauki</a:t>
            </a:r>
          </a:p>
          <a:p>
            <a:pPr>
              <a:buNone/>
            </a:pPr>
            <a:r>
              <a:rPr lang="pl-PL" dirty="0" smtClean="0"/>
              <a:t>zajmująca się tym zagadnieniem to </a:t>
            </a:r>
            <a:r>
              <a:rPr lang="pl-PL" dirty="0" err="1" smtClean="0"/>
              <a:t>okulografia</a:t>
            </a:r>
            <a:r>
              <a:rPr lang="pl-PL" dirty="0" smtClean="0"/>
              <a:t>.</a:t>
            </a:r>
          </a:p>
          <a:p>
            <a:pPr>
              <a:buNone/>
            </a:pPr>
            <a:r>
              <a:rPr lang="pl-PL" b="1" dirty="0" err="1" smtClean="0"/>
              <a:t>Wiimote</a:t>
            </a:r>
            <a:r>
              <a:rPr lang="pl-PL" dirty="0" smtClean="0"/>
              <a:t> - podstawowym kontrolerem konsoli Nintendo </a:t>
            </a:r>
            <a:r>
              <a:rPr lang="pl-PL" dirty="0" err="1" smtClean="0"/>
              <a:t>Wii</a:t>
            </a:r>
            <a:r>
              <a:rPr lang="pl-PL" dirty="0" smtClean="0"/>
              <a:t>. Posiada czujnik ruchu, przyspieszeniomierz i sensor optyczny (kamerę z filtrem podczerwieni), które pozwalają na manipulowanie wskaźnikiem lub przedmiotami w grach poprzez wykonywanie nim ruchów. Kontroler posiada również wbudowany głośnik</a:t>
            </a:r>
            <a:endParaRPr lang="pl-PL"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88224" y="1460496"/>
            <a:ext cx="2314575" cy="198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45379" y="3735710"/>
            <a:ext cx="2200264" cy="20535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67544" y="1268760"/>
            <a:ext cx="7946080" cy="4389120"/>
          </a:xfrm>
        </p:spPr>
        <p:txBody>
          <a:bodyPr>
            <a:normAutofit/>
          </a:bodyPr>
          <a:lstStyle/>
          <a:p>
            <a:pPr marL="0" indent="0">
              <a:buNone/>
            </a:pPr>
            <a:r>
              <a:rPr lang="pl-PL" sz="2400" b="1" dirty="0"/>
              <a:t>Aparat cyfrowy </a:t>
            </a:r>
            <a:r>
              <a:rPr lang="pl-PL" sz="2400" dirty="0" smtClean="0"/>
              <a:t>–aparat ten  </a:t>
            </a:r>
            <a:r>
              <a:rPr lang="pl-PL" sz="2400" dirty="0"/>
              <a:t>zapisuje obraz podobnie jak informacje zapisywane są w pamięci komputera. Jego zaletą jest to, że otrzymane zdjęcia mogą być w prosty sposób modyfikowane na komputerze, a następnie drukowane w dowolnej liczbie kopii.</a:t>
            </a:r>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52120" y="4005064"/>
            <a:ext cx="2016224" cy="20162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608" y="3933056"/>
            <a:ext cx="3240360" cy="21602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ytuł 1"/>
          <p:cNvSpPr>
            <a:spLocks noGrp="1"/>
          </p:cNvSpPr>
          <p:nvPr>
            <p:ph type="title"/>
          </p:nvPr>
        </p:nvSpPr>
        <p:spPr>
          <a:xfrm>
            <a:off x="395536" y="260648"/>
            <a:ext cx="8183880" cy="1051560"/>
          </a:xfrm>
        </p:spPr>
        <p:txBody>
          <a:bodyPr/>
          <a:lstStyle/>
          <a:p>
            <a:r>
              <a:rPr lang="pl-PL" dirty="0" smtClean="0"/>
              <a:t>Fotograficzne aparaty cyfrowe</a:t>
            </a:r>
            <a:endParaRPr lang="pl-PL" dirty="0"/>
          </a:p>
        </p:txBody>
      </p:sp>
    </p:spTree>
    <p:extLst>
      <p:ext uri="{BB962C8B-B14F-4D97-AF65-F5344CB8AC3E}">
        <p14:creationId xmlns="" xmlns:p14="http://schemas.microsoft.com/office/powerpoint/2010/main" val="1133475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404664"/>
            <a:ext cx="8183880" cy="1051560"/>
          </a:xfrm>
        </p:spPr>
        <p:txBody>
          <a:bodyPr/>
          <a:lstStyle/>
          <a:p>
            <a:r>
              <a:rPr lang="pl-PL" dirty="0" smtClean="0"/>
              <a:t>Drukarki</a:t>
            </a:r>
            <a:endParaRPr lang="pl-PL" dirty="0"/>
          </a:p>
        </p:txBody>
      </p:sp>
      <p:sp>
        <p:nvSpPr>
          <p:cNvPr id="3" name="Symbol zastępczy zawartości 2"/>
          <p:cNvSpPr>
            <a:spLocks noGrp="1"/>
          </p:cNvSpPr>
          <p:nvPr>
            <p:ph idx="1"/>
          </p:nvPr>
        </p:nvSpPr>
        <p:spPr>
          <a:xfrm>
            <a:off x="539552" y="1628800"/>
            <a:ext cx="8183880" cy="4464496"/>
          </a:xfrm>
        </p:spPr>
        <p:txBody>
          <a:bodyPr>
            <a:noAutofit/>
          </a:bodyPr>
          <a:lstStyle/>
          <a:p>
            <a:pPr>
              <a:buNone/>
            </a:pPr>
            <a:r>
              <a:rPr lang="pl-PL" sz="1800" b="1" dirty="0" smtClean="0"/>
              <a:t>Drukarka</a:t>
            </a:r>
            <a:r>
              <a:rPr lang="pl-PL" sz="1800" dirty="0" smtClean="0"/>
              <a:t> (ang. </a:t>
            </a:r>
            <a:r>
              <a:rPr lang="pl-PL" sz="1800" dirty="0" err="1" smtClean="0"/>
              <a:t>printer</a:t>
            </a:r>
            <a:r>
              <a:rPr lang="pl-PL" sz="1800" dirty="0" smtClean="0"/>
              <a:t>) – urządzenie peryferyjne, służące do przenoszenia tekstów lub obrazów na papier lub inny nośnik. </a:t>
            </a:r>
            <a:r>
              <a:rPr lang="pl-PL" sz="1800" dirty="0" err="1" smtClean="0"/>
              <a:t>Niektore</a:t>
            </a:r>
            <a:r>
              <a:rPr lang="pl-PL" sz="1800" dirty="0" smtClean="0"/>
              <a:t> drukarki mogą pracować bez podłączenia do komputera, np. drukować zdjęcia z aparatu cyfrowego lub karty pamięci. Mianem drukarki określa się też sterownik w systemie operacyjnym, natomiast samo urządzenie określane jest wówczas, jako urządzenie drukujące. </a:t>
            </a:r>
          </a:p>
          <a:p>
            <a:pPr>
              <a:buNone/>
            </a:pPr>
            <a:r>
              <a:rPr lang="pl-PL" sz="1800" dirty="0" smtClean="0"/>
              <a:t>Wyróżniamy drukarki:</a:t>
            </a:r>
          </a:p>
          <a:p>
            <a:pPr>
              <a:buNone/>
            </a:pPr>
            <a:r>
              <a:rPr lang="pl-PL" sz="1800" dirty="0" smtClean="0"/>
              <a:t>- igłowe,</a:t>
            </a:r>
          </a:p>
          <a:p>
            <a:pPr marL="0" indent="0">
              <a:buNone/>
            </a:pPr>
            <a:r>
              <a:rPr lang="pl-PL" sz="1800" dirty="0" smtClean="0"/>
              <a:t>- atramentowe,</a:t>
            </a:r>
          </a:p>
          <a:p>
            <a:pPr marL="0" indent="0">
              <a:buNone/>
            </a:pPr>
            <a:r>
              <a:rPr lang="pl-PL" sz="1800" dirty="0" smtClean="0"/>
              <a:t>- </a:t>
            </a:r>
            <a:r>
              <a:rPr lang="pl-PL" sz="1800" dirty="0" err="1" smtClean="0"/>
              <a:t>termosublimacyjna</a:t>
            </a:r>
            <a:r>
              <a:rPr lang="pl-PL" sz="1800" dirty="0" smtClean="0"/>
              <a:t>,</a:t>
            </a:r>
          </a:p>
          <a:p>
            <a:pPr marL="0" indent="0">
              <a:buNone/>
            </a:pPr>
            <a:r>
              <a:rPr lang="pl-PL" sz="1800" dirty="0" smtClean="0"/>
              <a:t>- diodowe,</a:t>
            </a:r>
          </a:p>
          <a:p>
            <a:pPr marL="0" indent="0">
              <a:buNone/>
            </a:pPr>
            <a:r>
              <a:rPr lang="pl-PL" sz="1800" dirty="0" smtClean="0"/>
              <a:t>- 3D,</a:t>
            </a:r>
          </a:p>
          <a:p>
            <a:pPr>
              <a:buFontTx/>
              <a:buChar char="-"/>
            </a:pPr>
            <a:endParaRPr lang="pl-PL" sz="1800" dirty="0" smtClean="0"/>
          </a:p>
          <a:p>
            <a:pPr>
              <a:buFontTx/>
              <a:buChar char="-"/>
            </a:pPr>
            <a:endParaRPr lang="pl-PL" sz="2400" dirty="0"/>
          </a:p>
          <a:p>
            <a:pPr marL="0" indent="0">
              <a:buNone/>
            </a:pPr>
            <a:endParaRPr lang="pl-PL"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Autofit/>
          </a:bodyPr>
          <a:lstStyle/>
          <a:p>
            <a:pPr>
              <a:buNone/>
            </a:pPr>
            <a:r>
              <a:rPr lang="pl-PL" sz="2200" b="1" dirty="0" smtClean="0"/>
              <a:t>Drukarka igłowa </a:t>
            </a:r>
            <a:r>
              <a:rPr lang="pl-PL" sz="2200" dirty="0" smtClean="0"/>
              <a:t>(ang. </a:t>
            </a:r>
            <a:r>
              <a:rPr lang="pl-PL" sz="2200" dirty="0" err="1" smtClean="0"/>
              <a:t>dot</a:t>
            </a:r>
            <a:r>
              <a:rPr lang="pl-PL" sz="2200" dirty="0" smtClean="0"/>
              <a:t> </a:t>
            </a:r>
            <a:r>
              <a:rPr lang="pl-PL" sz="2200" dirty="0" err="1" smtClean="0"/>
              <a:t>matrix</a:t>
            </a:r>
            <a:r>
              <a:rPr lang="pl-PL" sz="2200" dirty="0" smtClean="0"/>
              <a:t> </a:t>
            </a:r>
            <a:r>
              <a:rPr lang="pl-PL" sz="2200" dirty="0" err="1" smtClean="0"/>
              <a:t>printer</a:t>
            </a:r>
            <a:r>
              <a:rPr lang="pl-PL" sz="2200" dirty="0" smtClean="0"/>
              <a:t>) – urządzenie, w którym wykorzystuje się stary mechanizm  drukowania za pomocą taśmy barwiącej, znany z maszyn do pisania. Drukowanie odbywa się za pomocą głowicy składającej się z miniaturowych </a:t>
            </a:r>
            <a:r>
              <a:rPr lang="pl-PL" sz="2200" dirty="0" err="1" smtClean="0"/>
              <a:t>pręcikow</a:t>
            </a:r>
            <a:r>
              <a:rPr lang="pl-PL" sz="2200" dirty="0" smtClean="0"/>
              <a:t> (igieł). W trakcie pracy, igły głowicy napędzane przez elektromagnes uderzają w taśmę nasączoną tuszem. W rezultacie na papierze powstają kropki tworzące obraz (mozaikę). Dlatego drukarki te nazywane są </a:t>
            </a:r>
            <a:r>
              <a:rPr lang="pl-PL" sz="2200" dirty="0" err="1" smtClean="0"/>
              <a:t>rownież</a:t>
            </a:r>
            <a:r>
              <a:rPr lang="pl-PL" sz="2200" dirty="0" smtClean="0"/>
              <a:t> drukarkami mozaikowymi.</a:t>
            </a:r>
            <a:endParaRPr lang="pl-PL" sz="2200" dirty="0"/>
          </a:p>
        </p:txBody>
      </p:sp>
      <p:pic>
        <p:nvPicPr>
          <p:cNvPr id="23554" name="Picture 2"/>
          <p:cNvPicPr>
            <a:picLocks noChangeAspect="1" noChangeArrowheads="1"/>
          </p:cNvPicPr>
          <p:nvPr/>
        </p:nvPicPr>
        <p:blipFill>
          <a:blip r:embed="rId2" cstate="print"/>
          <a:srcRect/>
          <a:stretch>
            <a:fillRect/>
          </a:stretch>
        </p:blipFill>
        <p:spPr bwMode="auto">
          <a:xfrm>
            <a:off x="5436096" y="4149080"/>
            <a:ext cx="2190750" cy="2085975"/>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2627784" y="4077072"/>
            <a:ext cx="2143125" cy="21431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Autofit/>
          </a:bodyPr>
          <a:lstStyle/>
          <a:p>
            <a:pPr>
              <a:buNone/>
            </a:pPr>
            <a:r>
              <a:rPr lang="pl-PL" sz="1800" b="1" dirty="0" smtClean="0"/>
              <a:t>Drukarka atramentowa </a:t>
            </a:r>
            <a:r>
              <a:rPr lang="pl-PL" sz="1800" dirty="0" smtClean="0"/>
              <a:t>(ang. </a:t>
            </a:r>
            <a:r>
              <a:rPr lang="pl-PL" sz="1800" dirty="0" err="1" smtClean="0"/>
              <a:t>inkjet</a:t>
            </a:r>
            <a:r>
              <a:rPr lang="pl-PL" sz="1800" dirty="0" smtClean="0"/>
              <a:t> </a:t>
            </a:r>
            <a:r>
              <a:rPr lang="pl-PL" sz="1800" dirty="0" err="1" smtClean="0"/>
              <a:t>printer</a:t>
            </a:r>
            <a:r>
              <a:rPr lang="pl-PL" sz="1800" dirty="0" smtClean="0"/>
              <a:t>) – urządzenie, w </a:t>
            </a:r>
            <a:r>
              <a:rPr lang="pl-PL" sz="1800" dirty="0" err="1" smtClean="0"/>
              <a:t>ktorym</a:t>
            </a:r>
            <a:r>
              <a:rPr lang="pl-PL" sz="1800" dirty="0" smtClean="0"/>
              <a:t> medium drukującym jest specjalny tusz pigmentowy lub rozpuszczalnikowy. Tusz rozpuszczalnikowy rożni się od pigmentowego tym, iż umożliwia wydruk w dużych rozdzielczościach, jednak charakteryzuje się mniejszą odpornością na działanie promieni UV (blaknięcie), wody i tarcia. Głowica drukująca składa się z wielu dysz. Podczas wydruku tusz pobrany ze zbiornika podgrzewany jest do wysokiej temperatury za pomocą termorezystora. Ciepło powoduje wytworzenie się pęcherzyka gazu między komorą a dyszą głowicy, który wypycha krople tuszu na zewnątrz. Zlewające się krople tuszu (nakładane wierszami na nośnik) tworzą wydruk.</a:t>
            </a:r>
            <a:endParaRPr lang="pl-PL" sz="1800" dirty="0"/>
          </a:p>
        </p:txBody>
      </p:sp>
      <p:pic>
        <p:nvPicPr>
          <p:cNvPr id="24578" name="Picture 2"/>
          <p:cNvPicPr>
            <a:picLocks noChangeAspect="1" noChangeArrowheads="1"/>
          </p:cNvPicPr>
          <p:nvPr/>
        </p:nvPicPr>
        <p:blipFill>
          <a:blip r:embed="rId2" cstate="print"/>
          <a:srcRect/>
          <a:stretch>
            <a:fillRect/>
          </a:stretch>
        </p:blipFill>
        <p:spPr bwMode="auto">
          <a:xfrm>
            <a:off x="5292080" y="4077072"/>
            <a:ext cx="2571750" cy="17811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2920" y="530352"/>
            <a:ext cx="8183880" cy="4482824"/>
          </a:xfrm>
        </p:spPr>
        <p:txBody>
          <a:bodyPr>
            <a:normAutofit fontScale="77500" lnSpcReduction="20000"/>
          </a:bodyPr>
          <a:lstStyle/>
          <a:p>
            <a:pPr marL="0" indent="0">
              <a:buNone/>
            </a:pPr>
            <a:r>
              <a:rPr lang="pl-PL" b="1" dirty="0"/>
              <a:t>Drukarka laserowa </a:t>
            </a:r>
            <a:r>
              <a:rPr lang="pl-PL" dirty="0"/>
              <a:t>(ang. laser </a:t>
            </a:r>
            <a:r>
              <a:rPr lang="pl-PL" dirty="0" err="1"/>
              <a:t>printer</a:t>
            </a:r>
            <a:r>
              <a:rPr lang="pl-PL" dirty="0"/>
              <a:t>) – drukuje poprzez umieszczanie </a:t>
            </a:r>
            <a:r>
              <a:rPr lang="pl-PL" dirty="0" smtClean="0"/>
              <a:t>na papierze </a:t>
            </a:r>
            <a:r>
              <a:rPr lang="pl-PL" dirty="0"/>
              <a:t>cząstek tonera. Zasada działania drukarek laserowych jest </a:t>
            </a:r>
            <a:r>
              <a:rPr lang="pl-PL" dirty="0" smtClean="0"/>
              <a:t>bardzo podobna </a:t>
            </a:r>
            <a:r>
              <a:rPr lang="pl-PL" dirty="0"/>
              <a:t>do działania kserokopiarek. Wałek selenowy jest elektryzowany</a:t>
            </a:r>
            <a:r>
              <a:rPr lang="pl-PL" dirty="0" smtClean="0"/>
              <a:t>, następnie </a:t>
            </a:r>
            <a:r>
              <a:rPr lang="pl-PL" dirty="0"/>
              <a:t>naświetlany światłem laserowym (lub diod LED). Przez to </a:t>
            </a:r>
            <a:r>
              <a:rPr lang="pl-PL" dirty="0" smtClean="0"/>
              <a:t>miejsca naświetlone </a:t>
            </a:r>
            <a:r>
              <a:rPr lang="pl-PL" dirty="0"/>
              <a:t>tracą </a:t>
            </a:r>
            <a:r>
              <a:rPr lang="pl-PL" dirty="0" smtClean="0"/>
              <a:t>swój </a:t>
            </a:r>
            <a:r>
              <a:rPr lang="pl-PL" dirty="0"/>
              <a:t>ładunek elektryczny i nie przyciągają </a:t>
            </a:r>
            <a:r>
              <a:rPr lang="pl-PL" dirty="0" smtClean="0"/>
              <a:t>cząsteczek tonera</a:t>
            </a:r>
            <a:r>
              <a:rPr lang="pl-PL" dirty="0"/>
              <a:t>. Następnie toner z wałka przenoszony jest na papier. Na </a:t>
            </a:r>
            <a:r>
              <a:rPr lang="pl-PL" dirty="0" smtClean="0"/>
              <a:t>końcu prowadzony </a:t>
            </a:r>
            <a:r>
              <a:rPr lang="pl-PL" dirty="0"/>
              <a:t>jest proces utrwalania wydruku - karta papieru przechodzi </a:t>
            </a:r>
            <a:r>
              <a:rPr lang="pl-PL" dirty="0" smtClean="0"/>
              <a:t>przez tzw</a:t>
            </a:r>
            <a:r>
              <a:rPr lang="pl-PL" dirty="0"/>
              <a:t>. </a:t>
            </a:r>
            <a:r>
              <a:rPr lang="pl-PL" dirty="0" err="1"/>
              <a:t>fuser</a:t>
            </a:r>
            <a:r>
              <a:rPr lang="pl-PL" dirty="0"/>
              <a:t> - utrwalacz termiczny, gdzie toner jest </a:t>
            </a:r>
            <a:r>
              <a:rPr lang="pl-PL" dirty="0" smtClean="0"/>
              <a:t> rozgrzewany i wprasowywany </a:t>
            </a:r>
            <a:r>
              <a:rPr lang="pl-PL" dirty="0"/>
              <a:t>w kartkę papieru. Pył tonera jest szkodliwy dla </a:t>
            </a:r>
            <a:r>
              <a:rPr lang="pl-PL" dirty="0" smtClean="0"/>
              <a:t>zdrowia; proszek </a:t>
            </a:r>
            <a:r>
              <a:rPr lang="pl-PL" dirty="0"/>
              <a:t>węglowy stosowany w tonerach ma własności </a:t>
            </a:r>
            <a:r>
              <a:rPr lang="pl-PL" dirty="0" smtClean="0"/>
              <a:t>rakotwórcze.</a:t>
            </a:r>
            <a:endParaRPr lang="pl-PL"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28184" y="4498975"/>
            <a:ext cx="2162175" cy="213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87624" y="4467678"/>
            <a:ext cx="4418856" cy="20694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34682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buNone/>
            </a:pPr>
            <a:r>
              <a:rPr lang="pl-PL" sz="1800" b="1" dirty="0"/>
              <a:t>Drukarka </a:t>
            </a:r>
            <a:r>
              <a:rPr lang="pl-PL" sz="1800" b="1" dirty="0" err="1"/>
              <a:t>termosublimacyjna</a:t>
            </a:r>
            <a:r>
              <a:rPr lang="pl-PL" sz="1800" dirty="0"/>
              <a:t> to typ drukarki wykorzystujący ciepło </a:t>
            </a:r>
            <a:r>
              <a:rPr lang="pl-PL" sz="1800" dirty="0" smtClean="0"/>
              <a:t>do przeniesienia </a:t>
            </a:r>
            <a:r>
              <a:rPr lang="pl-PL" sz="1800" dirty="0"/>
              <a:t>barwnika. Barwnik na specjalnej, zwykle </a:t>
            </a:r>
            <a:r>
              <a:rPr lang="pl-PL" sz="1800" dirty="0" smtClean="0"/>
              <a:t>trójkolorowej taśmie </a:t>
            </a:r>
            <a:r>
              <a:rPr lang="pl-PL" sz="1800" dirty="0"/>
              <a:t>jest punktowo podgrzewany, wskutek czego </a:t>
            </a:r>
            <a:r>
              <a:rPr lang="pl-PL" sz="1800" dirty="0" smtClean="0"/>
              <a:t> prawdopodobnie przechodzi </a:t>
            </a:r>
            <a:r>
              <a:rPr lang="pl-PL" sz="1800" dirty="0"/>
              <a:t>z fazy stałej bezpośrednio do gazowej, po czym osiada </a:t>
            </a:r>
            <a:r>
              <a:rPr lang="pl-PL" sz="1800" dirty="0" smtClean="0"/>
              <a:t>na nośniku. Podstawową </a:t>
            </a:r>
            <a:r>
              <a:rPr lang="pl-PL" sz="1800" dirty="0"/>
              <a:t>zaletą tego rodzaju druku jest wysoka, fotograficzna </a:t>
            </a:r>
            <a:r>
              <a:rPr lang="pl-PL" sz="1800" dirty="0" smtClean="0"/>
              <a:t>jakość obrazu</a:t>
            </a:r>
            <a:r>
              <a:rPr lang="pl-PL" sz="1800" dirty="0"/>
              <a:t>, pod wieloma względami lepsza od </a:t>
            </a:r>
            <a:r>
              <a:rPr lang="pl-PL" sz="1800" dirty="0" smtClean="0"/>
              <a:t>wydruków </a:t>
            </a:r>
            <a:r>
              <a:rPr lang="pl-PL" sz="1800" dirty="0"/>
              <a:t>atramentowych</a:t>
            </a:r>
            <a:r>
              <a:rPr lang="pl-PL" sz="1800" dirty="0" smtClean="0"/>
              <a:t>. Sposób </a:t>
            </a:r>
            <a:r>
              <a:rPr lang="pl-PL" sz="1800" dirty="0"/>
              <a:t>nakładania barwnika powoduje, że praktycznie nie </a:t>
            </a:r>
            <a:r>
              <a:rPr lang="pl-PL" sz="1800" dirty="0" smtClean="0"/>
              <a:t>widać rastrowej </a:t>
            </a:r>
            <a:r>
              <a:rPr lang="pl-PL" sz="1800" dirty="0"/>
              <a:t>struktury wydruku, dodatkowo możliwe jest </a:t>
            </a:r>
            <a:r>
              <a:rPr lang="pl-PL" sz="1800" dirty="0" smtClean="0"/>
              <a:t>precyzyjne kontrolowanie </a:t>
            </a:r>
            <a:r>
              <a:rPr lang="pl-PL" sz="1800" dirty="0"/>
              <a:t>odcienia każdego punktu obrazu przez </a:t>
            </a:r>
            <a:r>
              <a:rPr lang="pl-PL" sz="1800" dirty="0" smtClean="0"/>
              <a:t>zmianę temperatury </a:t>
            </a:r>
            <a:r>
              <a:rPr lang="pl-PL" sz="1800" dirty="0"/>
              <a:t>i czasu trwania transferu, co pozwala uzyskać </a:t>
            </a:r>
            <a:r>
              <a:rPr lang="pl-PL" sz="1800" dirty="0" smtClean="0"/>
              <a:t>prawdziwą 24-bitową </a:t>
            </a:r>
            <a:r>
              <a:rPr lang="pl-PL" sz="1800" dirty="0"/>
              <a:t>głębię koloru dla każdego piksela.</a:t>
            </a: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11959" y="4094797"/>
            <a:ext cx="2143125" cy="21431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03691" y="4094797"/>
            <a:ext cx="2552700" cy="1790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pole tekstowe 3"/>
          <p:cNvSpPr txBox="1"/>
          <p:nvPr/>
        </p:nvSpPr>
        <p:spPr>
          <a:xfrm>
            <a:off x="539552" y="4094797"/>
            <a:ext cx="3816424" cy="1477328"/>
          </a:xfrm>
          <a:prstGeom prst="rect">
            <a:avLst/>
          </a:prstGeom>
          <a:noFill/>
        </p:spPr>
        <p:txBody>
          <a:bodyPr wrap="square" rtlCol="0">
            <a:spAutoFit/>
          </a:bodyPr>
          <a:lstStyle/>
          <a:p>
            <a:r>
              <a:rPr lang="pl-PL" dirty="0"/>
              <a:t>Typowa rozdzielczość </a:t>
            </a:r>
            <a:r>
              <a:rPr lang="pl-PL" dirty="0" smtClean="0"/>
              <a:t>drukarek </a:t>
            </a:r>
            <a:r>
              <a:rPr lang="pl-PL" dirty="0" err="1" smtClean="0"/>
              <a:t>termosublimacyjnych</a:t>
            </a:r>
            <a:r>
              <a:rPr lang="pl-PL" dirty="0" smtClean="0"/>
              <a:t> </a:t>
            </a:r>
            <a:r>
              <a:rPr lang="pl-PL" dirty="0"/>
              <a:t>(300 </a:t>
            </a:r>
            <a:r>
              <a:rPr lang="pl-PL" dirty="0" err="1"/>
              <a:t>dpi</a:t>
            </a:r>
            <a:r>
              <a:rPr lang="pl-PL" dirty="0"/>
              <a:t>)</a:t>
            </a:r>
          </a:p>
          <a:p>
            <a:r>
              <a:rPr lang="pl-PL" dirty="0" err="1"/>
              <a:t>porownywana</a:t>
            </a:r>
            <a:r>
              <a:rPr lang="pl-PL" dirty="0"/>
              <a:t> jest zwykle do</a:t>
            </a:r>
          </a:p>
          <a:p>
            <a:r>
              <a:rPr lang="pl-PL" dirty="0"/>
              <a:t>drukarek atramentowych o</a:t>
            </a:r>
          </a:p>
          <a:p>
            <a:r>
              <a:rPr lang="pl-PL" dirty="0"/>
              <a:t>rozdzielczości ok. 4800 </a:t>
            </a:r>
            <a:r>
              <a:rPr lang="pl-PL" dirty="0" err="1"/>
              <a:t>dpi</a:t>
            </a:r>
            <a:r>
              <a:rPr lang="pl-PL" dirty="0"/>
              <a:t>.</a:t>
            </a:r>
          </a:p>
        </p:txBody>
      </p:sp>
    </p:spTree>
    <p:extLst>
      <p:ext uri="{BB962C8B-B14F-4D97-AF65-F5344CB8AC3E}">
        <p14:creationId xmlns="" xmlns:p14="http://schemas.microsoft.com/office/powerpoint/2010/main" val="1923430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Definicja</a:t>
            </a:r>
            <a:endParaRPr lang="pl-PL" dirty="0"/>
          </a:p>
        </p:txBody>
      </p:sp>
      <p:sp>
        <p:nvSpPr>
          <p:cNvPr id="3" name="Symbol zastępczy zawartości 2"/>
          <p:cNvSpPr>
            <a:spLocks noGrp="1"/>
          </p:cNvSpPr>
          <p:nvPr>
            <p:ph idx="1"/>
          </p:nvPr>
        </p:nvSpPr>
        <p:spPr/>
        <p:txBody>
          <a:bodyPr>
            <a:normAutofit lnSpcReduction="10000"/>
          </a:bodyPr>
          <a:lstStyle/>
          <a:p>
            <a:pPr>
              <a:buNone/>
            </a:pPr>
            <a:r>
              <a:rPr lang="pl-PL" b="1" i="1" dirty="0" smtClean="0"/>
              <a:t>urządzenia peryferyjne </a:t>
            </a:r>
            <a:r>
              <a:rPr lang="pl-PL" dirty="0" smtClean="0"/>
              <a:t>– to dowolna część komputera inna niż procesor (CPU) i pamięć operacyjna, które można przyłączyć do komputera za pomocą przewodów lub komunikacji bezprzewodowej.  Urządzenia te dzielimy na:</a:t>
            </a:r>
          </a:p>
          <a:p>
            <a:r>
              <a:rPr lang="pl-PL" dirty="0" smtClean="0"/>
              <a:t>Wejścia,</a:t>
            </a:r>
          </a:p>
          <a:p>
            <a:r>
              <a:rPr lang="pl-PL" dirty="0" smtClean="0"/>
              <a:t>Wyjścia,</a:t>
            </a:r>
          </a:p>
          <a:p>
            <a:r>
              <a:rPr lang="pl-PL" dirty="0" smtClean="0"/>
              <a:t>Wejścia- wyjścia.</a:t>
            </a:r>
            <a:endParaRPr lang="pl-PL" dirty="0"/>
          </a:p>
        </p:txBody>
      </p:sp>
      <p:pic>
        <p:nvPicPr>
          <p:cNvPr id="1026" name="Picture 2" descr="http://sc06.scenariusz.eduseek.interklasa.pl/sch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98953" y="4581128"/>
            <a:ext cx="5782444" cy="158579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pole tekstowe 3"/>
          <p:cNvSpPr txBox="1"/>
          <p:nvPr/>
        </p:nvSpPr>
        <p:spPr>
          <a:xfrm>
            <a:off x="3995936" y="6196662"/>
            <a:ext cx="4320480" cy="369332"/>
          </a:xfrm>
          <a:prstGeom prst="rect">
            <a:avLst/>
          </a:prstGeom>
          <a:noFill/>
        </p:spPr>
        <p:txBody>
          <a:bodyPr wrap="square" rtlCol="0">
            <a:spAutoFit/>
          </a:bodyPr>
          <a:lstStyle/>
          <a:p>
            <a:r>
              <a:rPr lang="pl-PL" dirty="0" smtClean="0"/>
              <a:t>Schemat komunikacji komputera</a:t>
            </a:r>
            <a:endParaRPr lang="pl-P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idx="1"/>
          </p:nvPr>
        </p:nvSpPr>
        <p:spPr>
          <a:xfrm>
            <a:off x="467544" y="620688"/>
            <a:ext cx="8183880" cy="4187952"/>
          </a:xfrm>
        </p:spPr>
        <p:txBody>
          <a:bodyPr>
            <a:normAutofit/>
          </a:bodyPr>
          <a:lstStyle/>
          <a:p>
            <a:pPr marL="0" indent="0">
              <a:buNone/>
            </a:pPr>
            <a:r>
              <a:rPr lang="pl-PL" sz="2200" b="1" dirty="0" smtClean="0"/>
              <a:t>Drukarka 3D </a:t>
            </a:r>
            <a:r>
              <a:rPr lang="pl-PL" sz="2200" dirty="0" smtClean="0"/>
              <a:t>służy do wytwarzania obiektów trójwymiarowych z metalu, plastiku</a:t>
            </a:r>
            <a:r>
              <a:rPr lang="pl-PL" sz="2200" dirty="0"/>
              <a:t>, czekolady. Pierwsza technika drukowania przestrzennego została opracowana w 1984 roku przez Charlesa </a:t>
            </a:r>
            <a:r>
              <a:rPr lang="pl-PL" sz="2200" dirty="0" err="1"/>
              <a:t>Hulla</a:t>
            </a:r>
            <a:r>
              <a:rPr lang="pl-PL" sz="2200" dirty="0"/>
              <a:t> i opatentowana w 1986 roku jako </a:t>
            </a:r>
            <a:r>
              <a:rPr lang="pl-PL" sz="2200" dirty="0" err="1" smtClean="0"/>
              <a:t>Stereolitografia</a:t>
            </a:r>
            <a:r>
              <a:rPr lang="pl-PL" sz="2200" dirty="0"/>
              <a:t>.</a:t>
            </a:r>
          </a:p>
        </p:txBody>
      </p:sp>
      <p:pic>
        <p:nvPicPr>
          <p:cNvPr id="512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76056" y="3284984"/>
            <a:ext cx="3376836" cy="22471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608" y="3284984"/>
            <a:ext cx="3353915" cy="23614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60349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9428" y="73184"/>
            <a:ext cx="8183880" cy="1051560"/>
          </a:xfrm>
        </p:spPr>
        <p:txBody>
          <a:bodyPr/>
          <a:lstStyle/>
          <a:p>
            <a:r>
              <a:rPr lang="pl-PL" dirty="0" smtClean="0"/>
              <a:t>Skanery</a:t>
            </a:r>
            <a:endParaRPr lang="pl-PL" dirty="0"/>
          </a:p>
        </p:txBody>
      </p:sp>
      <p:sp>
        <p:nvSpPr>
          <p:cNvPr id="4" name="Symbol zastępczy zawartości 3"/>
          <p:cNvSpPr>
            <a:spLocks noGrp="1"/>
          </p:cNvSpPr>
          <p:nvPr>
            <p:ph sz="half" idx="2"/>
          </p:nvPr>
        </p:nvSpPr>
        <p:spPr>
          <a:xfrm>
            <a:off x="2473246" y="2602072"/>
            <a:ext cx="6203512" cy="4389120"/>
          </a:xfrm>
        </p:spPr>
        <p:txBody>
          <a:bodyPr>
            <a:normAutofit fontScale="62500" lnSpcReduction="20000"/>
          </a:bodyPr>
          <a:lstStyle/>
          <a:p>
            <a:pPr>
              <a:buNone/>
            </a:pPr>
            <a:r>
              <a:rPr lang="pl-PL" dirty="0" smtClean="0"/>
              <a:t>• </a:t>
            </a:r>
            <a:r>
              <a:rPr lang="pl-PL" i="1" dirty="0" smtClean="0"/>
              <a:t>Skanery bębnowe </a:t>
            </a:r>
            <a:r>
              <a:rPr lang="pl-PL" dirty="0" smtClean="0"/>
              <a:t>(ang. </a:t>
            </a:r>
            <a:r>
              <a:rPr lang="pl-PL" dirty="0" err="1" smtClean="0"/>
              <a:t>drum</a:t>
            </a:r>
            <a:r>
              <a:rPr lang="pl-PL" dirty="0" smtClean="0"/>
              <a:t> </a:t>
            </a:r>
            <a:r>
              <a:rPr lang="pl-PL" dirty="0" err="1" smtClean="0"/>
              <a:t>scanners</a:t>
            </a:r>
            <a:r>
              <a:rPr lang="pl-PL" dirty="0" smtClean="0"/>
              <a:t>) – profesjonalne</a:t>
            </a:r>
          </a:p>
          <a:p>
            <a:pPr>
              <a:buNone/>
            </a:pPr>
            <a:r>
              <a:rPr lang="pl-PL" dirty="0" smtClean="0"/>
              <a:t>skanery wykorzystywane w studiach poligraficznych do</a:t>
            </a:r>
          </a:p>
          <a:p>
            <a:pPr>
              <a:buNone/>
            </a:pPr>
            <a:r>
              <a:rPr lang="pl-PL" dirty="0" smtClean="0"/>
              <a:t>skanowania przezroczystych </a:t>
            </a:r>
            <a:r>
              <a:rPr lang="pl-PL" dirty="0" err="1" smtClean="0"/>
              <a:t>materiałow</a:t>
            </a:r>
            <a:r>
              <a:rPr lang="pl-PL" dirty="0" smtClean="0"/>
              <a:t> (np. klisz foto)</a:t>
            </a:r>
          </a:p>
          <a:p>
            <a:pPr>
              <a:buNone/>
            </a:pPr>
            <a:endParaRPr lang="pl-PL" dirty="0" smtClean="0"/>
          </a:p>
          <a:p>
            <a:pPr>
              <a:buNone/>
            </a:pPr>
            <a:r>
              <a:rPr lang="pl-PL" dirty="0" smtClean="0"/>
              <a:t>• </a:t>
            </a:r>
            <a:r>
              <a:rPr lang="pl-PL" i="1" dirty="0" smtClean="0"/>
              <a:t>Skanery płaskie </a:t>
            </a:r>
            <a:r>
              <a:rPr lang="pl-PL" dirty="0" smtClean="0"/>
              <a:t>(ang. </a:t>
            </a:r>
            <a:r>
              <a:rPr lang="pl-PL" dirty="0" err="1" smtClean="0"/>
              <a:t>flatbed</a:t>
            </a:r>
            <a:r>
              <a:rPr lang="pl-PL" dirty="0" smtClean="0"/>
              <a:t> </a:t>
            </a:r>
            <a:r>
              <a:rPr lang="pl-PL" dirty="0" err="1" smtClean="0"/>
              <a:t>scanners</a:t>
            </a:r>
            <a:r>
              <a:rPr lang="pl-PL" dirty="0" smtClean="0"/>
              <a:t>) – powszechnie</a:t>
            </a:r>
          </a:p>
          <a:p>
            <a:pPr>
              <a:buNone/>
            </a:pPr>
            <a:r>
              <a:rPr lang="pl-PL" dirty="0" smtClean="0"/>
              <a:t>używane w domach i biurach, materiał do skanowania</a:t>
            </a:r>
          </a:p>
          <a:p>
            <a:pPr>
              <a:buNone/>
            </a:pPr>
            <a:r>
              <a:rPr lang="pl-PL" dirty="0" smtClean="0"/>
              <a:t>umieszczany jest na poziomej szybie.</a:t>
            </a:r>
          </a:p>
          <a:p>
            <a:pPr>
              <a:buNone/>
            </a:pPr>
            <a:endParaRPr lang="pl-PL" dirty="0" smtClean="0"/>
          </a:p>
          <a:p>
            <a:pPr>
              <a:buNone/>
            </a:pPr>
            <a:endParaRPr lang="pl-PL" dirty="0" smtClean="0"/>
          </a:p>
          <a:p>
            <a:pPr>
              <a:buNone/>
            </a:pPr>
            <a:r>
              <a:rPr lang="pl-PL" dirty="0" smtClean="0"/>
              <a:t>• </a:t>
            </a:r>
            <a:r>
              <a:rPr lang="pl-PL" i="1" dirty="0" smtClean="0"/>
              <a:t>Skanery ręczne </a:t>
            </a:r>
            <a:r>
              <a:rPr lang="pl-PL" dirty="0" smtClean="0"/>
              <a:t>(ang. </a:t>
            </a:r>
            <a:r>
              <a:rPr lang="pl-PL" dirty="0" err="1" smtClean="0"/>
              <a:t>handheld</a:t>
            </a:r>
            <a:r>
              <a:rPr lang="pl-PL" dirty="0" smtClean="0"/>
              <a:t> </a:t>
            </a:r>
            <a:r>
              <a:rPr lang="pl-PL" dirty="0" err="1" smtClean="0"/>
              <a:t>scanners</a:t>
            </a:r>
            <a:r>
              <a:rPr lang="pl-PL" dirty="0" smtClean="0"/>
              <a:t>) – umożliwia</a:t>
            </a:r>
          </a:p>
          <a:p>
            <a:pPr>
              <a:buNone/>
            </a:pPr>
            <a:r>
              <a:rPr lang="pl-PL" dirty="0" smtClean="0"/>
              <a:t>skanowanie tekstu wiersz po wierszu, tuż po skanowaniu</a:t>
            </a:r>
          </a:p>
          <a:p>
            <a:pPr>
              <a:buNone/>
            </a:pPr>
            <a:r>
              <a:rPr lang="pl-PL" dirty="0" smtClean="0"/>
              <a:t>uruchamiany jest moduł OCR</a:t>
            </a:r>
            <a:endParaRPr lang="pl-PL" dirty="0"/>
          </a:p>
        </p:txBody>
      </p:sp>
      <p:pic>
        <p:nvPicPr>
          <p:cNvPr id="22530" name="Picture 2"/>
          <p:cNvPicPr>
            <a:picLocks noGrp="1" noChangeAspect="1" noChangeArrowheads="1"/>
          </p:cNvPicPr>
          <p:nvPr>
            <p:ph sz="half" idx="1"/>
          </p:nvPr>
        </p:nvPicPr>
        <p:blipFill>
          <a:blip r:embed="rId2" cstate="print"/>
          <a:srcRect/>
          <a:stretch>
            <a:fillRect/>
          </a:stretch>
        </p:blipFill>
        <p:spPr bwMode="auto">
          <a:xfrm>
            <a:off x="576183" y="2564904"/>
            <a:ext cx="1897063" cy="1026280"/>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a:stretch>
            <a:fillRect/>
          </a:stretch>
        </p:blipFill>
        <p:spPr bwMode="auto">
          <a:xfrm>
            <a:off x="555758" y="3717032"/>
            <a:ext cx="1890759" cy="936103"/>
          </a:xfrm>
          <a:prstGeom prst="rect">
            <a:avLst/>
          </a:prstGeom>
          <a:noFill/>
          <a:ln w="9525">
            <a:noFill/>
            <a:miter lim="800000"/>
            <a:headEnd/>
            <a:tailEnd/>
          </a:ln>
        </p:spPr>
      </p:pic>
      <p:pic>
        <p:nvPicPr>
          <p:cNvPr id="22532" name="Picture 4"/>
          <p:cNvPicPr>
            <a:picLocks noChangeAspect="1" noChangeArrowheads="1"/>
          </p:cNvPicPr>
          <p:nvPr/>
        </p:nvPicPr>
        <p:blipFill>
          <a:blip r:embed="rId4" cstate="print"/>
          <a:srcRect/>
          <a:stretch>
            <a:fillRect/>
          </a:stretch>
        </p:blipFill>
        <p:spPr bwMode="auto">
          <a:xfrm>
            <a:off x="529031" y="4869160"/>
            <a:ext cx="1944215" cy="1456285"/>
          </a:xfrm>
          <a:prstGeom prst="rect">
            <a:avLst/>
          </a:prstGeom>
          <a:noFill/>
          <a:ln w="9525">
            <a:noFill/>
            <a:miter lim="800000"/>
            <a:headEnd/>
            <a:tailEnd/>
          </a:ln>
        </p:spPr>
      </p:pic>
      <p:sp>
        <p:nvSpPr>
          <p:cNvPr id="3" name="pole tekstowe 2"/>
          <p:cNvSpPr txBox="1"/>
          <p:nvPr/>
        </p:nvSpPr>
        <p:spPr>
          <a:xfrm>
            <a:off x="529031" y="1124744"/>
            <a:ext cx="7904674" cy="1477328"/>
          </a:xfrm>
          <a:prstGeom prst="rect">
            <a:avLst/>
          </a:prstGeom>
          <a:noFill/>
        </p:spPr>
        <p:txBody>
          <a:bodyPr wrap="square" rtlCol="0">
            <a:spAutoFit/>
          </a:bodyPr>
          <a:lstStyle/>
          <a:p>
            <a:pPr>
              <a:buNone/>
            </a:pPr>
            <a:r>
              <a:rPr lang="pl-PL" b="1" dirty="0"/>
              <a:t>Skaner</a:t>
            </a:r>
            <a:r>
              <a:rPr lang="pl-PL" dirty="0"/>
              <a:t> (ang. </a:t>
            </a:r>
            <a:r>
              <a:rPr lang="pl-PL" dirty="0" err="1"/>
              <a:t>scanner</a:t>
            </a:r>
            <a:r>
              <a:rPr lang="pl-PL" dirty="0"/>
              <a:t>) – urządzenie peryferyjne, umożliwiające digitalizację (zamianę na odpowiednik cyfrowy) zdjęć, ilustracji, a także tekstu (dzięki</a:t>
            </a:r>
          </a:p>
          <a:p>
            <a:pPr>
              <a:buNone/>
            </a:pPr>
            <a:r>
              <a:rPr lang="pl-PL" dirty="0"/>
              <a:t>użyciu oprogramowania OCR po procesie skanowania).</a:t>
            </a:r>
          </a:p>
          <a:p>
            <a:pPr>
              <a:buNone/>
            </a:pPr>
            <a:r>
              <a:rPr lang="pl-PL" dirty="0"/>
              <a:t>Podstawowe rodzaje </a:t>
            </a:r>
            <a:r>
              <a:rPr lang="pl-PL" dirty="0" err="1"/>
              <a:t>skanerow</a:t>
            </a:r>
            <a:r>
              <a:rPr lang="pl-PL" dirty="0"/>
              <a:t>:</a:t>
            </a:r>
          </a:p>
        </p:txBody>
      </p:sp>
    </p:spTree>
    <p:extLst>
      <p:ext uri="{BB962C8B-B14F-4D97-AF65-F5344CB8AC3E}">
        <p14:creationId xmlns="" xmlns:p14="http://schemas.microsoft.com/office/powerpoint/2010/main" val="877872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5110"/>
            <a:ext cx="8111872" cy="1051560"/>
          </a:xfrm>
        </p:spPr>
        <p:txBody>
          <a:bodyPr/>
          <a:lstStyle/>
          <a:p>
            <a:r>
              <a:rPr lang="pl-PL" dirty="0" smtClean="0"/>
              <a:t>Monitory</a:t>
            </a:r>
            <a:endParaRPr lang="pl-PL" dirty="0"/>
          </a:p>
        </p:txBody>
      </p:sp>
      <p:sp>
        <p:nvSpPr>
          <p:cNvPr id="3" name="Symbol zastępczy zawartości 2"/>
          <p:cNvSpPr>
            <a:spLocks noGrp="1"/>
          </p:cNvSpPr>
          <p:nvPr>
            <p:ph sz="half" idx="1"/>
          </p:nvPr>
        </p:nvSpPr>
        <p:spPr>
          <a:xfrm>
            <a:off x="467544" y="980728"/>
            <a:ext cx="5722773" cy="5184576"/>
          </a:xfrm>
        </p:spPr>
        <p:txBody>
          <a:bodyPr>
            <a:normAutofit fontScale="70000" lnSpcReduction="20000"/>
          </a:bodyPr>
          <a:lstStyle/>
          <a:p>
            <a:pPr marL="0" indent="0" algn="just">
              <a:buNone/>
            </a:pPr>
            <a:r>
              <a:rPr lang="pl-PL" b="1" dirty="0"/>
              <a:t>Monitor komputerowy</a:t>
            </a:r>
            <a:r>
              <a:rPr lang="pl-PL" dirty="0"/>
              <a:t> – ogólna nazwa jednego z urządzeń wyjścia do bezpośredniej komunikacji użytkownika z komputerem. Zadaniem monitora jest natychmiastowa wizualizacja wyników działania programów uruchomionych na komputerze</a:t>
            </a:r>
            <a:r>
              <a:rPr lang="pl-PL" dirty="0" smtClean="0"/>
              <a:t>. Obecnie </a:t>
            </a:r>
            <a:r>
              <a:rPr lang="pl-PL" dirty="0"/>
              <a:t>używane monitory to ekrany komputerowe, obsługiwane przez komputer zwykle za pośrednictwem karty graficznej, która jest elementem komputera bądź może być wbudowana w sam monitor.</a:t>
            </a:r>
          </a:p>
          <a:p>
            <a:pPr marL="0" indent="0" algn="just">
              <a:buNone/>
            </a:pPr>
            <a:r>
              <a:rPr lang="pl-PL" dirty="0"/>
              <a:t>Od momentu zagoszczenia komputerów w domach, jako </a:t>
            </a:r>
            <a:r>
              <a:rPr lang="pl-PL" dirty="0" smtClean="0"/>
              <a:t>komputery </a:t>
            </a:r>
            <a:r>
              <a:rPr lang="pl-PL" dirty="0"/>
              <a:t>domowe, do ich obsługi używane były monitory CRT albo ewentualnie zwykłe telewizory oparte również na tej samej technologii. Od około 2005 roku rynek monitorów został zdominowały przez monitory LCD, które nie wytwarzają tak intensywnego pola elektromagnetycznego i zajmują wielokrotnie mniej miejsca na biurkach. </a:t>
            </a:r>
          </a:p>
          <a:p>
            <a:endParaRPr lang="pl-PL" dirty="0"/>
          </a:p>
        </p:txBody>
      </p:sp>
      <p:pic>
        <p:nvPicPr>
          <p:cNvPr id="717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06947" y="980728"/>
            <a:ext cx="2573616" cy="223609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06947" y="3645024"/>
            <a:ext cx="2657872" cy="22857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276675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9875" y="116632"/>
            <a:ext cx="8183880" cy="1051560"/>
          </a:xfrm>
        </p:spPr>
        <p:txBody>
          <a:bodyPr/>
          <a:lstStyle/>
          <a:p>
            <a:r>
              <a:rPr lang="pl-PL" dirty="0" smtClean="0"/>
              <a:t>Ploter</a:t>
            </a:r>
            <a:endParaRPr lang="pl-PL" dirty="0"/>
          </a:p>
        </p:txBody>
      </p:sp>
      <p:sp>
        <p:nvSpPr>
          <p:cNvPr id="3" name="Symbol zastępczy zawartości 2"/>
          <p:cNvSpPr>
            <a:spLocks noGrp="1"/>
          </p:cNvSpPr>
          <p:nvPr>
            <p:ph idx="1"/>
          </p:nvPr>
        </p:nvSpPr>
        <p:spPr>
          <a:xfrm>
            <a:off x="339875" y="1052736"/>
            <a:ext cx="8183880" cy="4187952"/>
          </a:xfrm>
        </p:spPr>
        <p:txBody>
          <a:bodyPr>
            <a:normAutofit/>
          </a:bodyPr>
          <a:lstStyle/>
          <a:p>
            <a:pPr>
              <a:buNone/>
            </a:pPr>
            <a:r>
              <a:rPr lang="pl-PL" sz="2400" b="1" dirty="0" smtClean="0"/>
              <a:t>Ploter </a:t>
            </a:r>
            <a:r>
              <a:rPr lang="pl-PL" sz="2400" dirty="0" smtClean="0"/>
              <a:t>(słowo </a:t>
            </a:r>
            <a:r>
              <a:rPr lang="pl-PL" sz="2400" i="1" dirty="0" smtClean="0"/>
              <a:t>plot oznacza w języku angielskim wykreślić, stąd ploter to </a:t>
            </a:r>
            <a:r>
              <a:rPr lang="pl-PL" sz="2400" dirty="0" smtClean="0"/>
              <a:t>nazwa urządzenia służącego do tworzenia wykresów i rysunków technicznych. Plotery to urządzenia mechaniczne, posługujące się kolorowymi pisakami lub długopisami dociskanymi przez elektromagnesy. Kreślenie wykonywane jest z prędkością kilku do kilkudziesięciu cm/sek.</a:t>
            </a:r>
            <a:endParaRPr lang="pl-PL" sz="2400" dirty="0"/>
          </a:p>
        </p:txBody>
      </p:sp>
      <p:pic>
        <p:nvPicPr>
          <p:cNvPr id="1031" name="Picture 7" descr="http://media1.picsearch.com/is?5P9f3gKcXOFRc8AMBFYaXwLO43slxHSuFa8RG8AqHlA&amp;height=128"/>
          <p:cNvPicPr>
            <a:picLocks noChangeAspect="1" noChangeArrowheads="1"/>
          </p:cNvPicPr>
          <p:nvPr/>
        </p:nvPicPr>
        <p:blipFill>
          <a:blip r:embed="rId2" cstate="print"/>
          <a:srcRect/>
          <a:stretch>
            <a:fillRect/>
          </a:stretch>
        </p:blipFill>
        <p:spPr bwMode="auto">
          <a:xfrm>
            <a:off x="5940152" y="3717032"/>
            <a:ext cx="2390890" cy="2040228"/>
          </a:xfrm>
          <a:prstGeom prst="rect">
            <a:avLst/>
          </a:prstGeom>
          <a:noFill/>
        </p:spPr>
      </p:pic>
      <p:pic>
        <p:nvPicPr>
          <p:cNvPr id="1033" name="Picture 9" descr="http://media3.picsearch.com/is?fY4NM14BhPnSCVM-d1BoLOsejoKQqhNObwAjzrbLHjI&amp;height=255"/>
          <p:cNvPicPr>
            <a:picLocks noChangeAspect="1" noChangeArrowheads="1"/>
          </p:cNvPicPr>
          <p:nvPr/>
        </p:nvPicPr>
        <p:blipFill>
          <a:blip r:embed="rId3" cstate="print"/>
          <a:srcRect/>
          <a:stretch>
            <a:fillRect/>
          </a:stretch>
        </p:blipFill>
        <p:spPr bwMode="auto">
          <a:xfrm>
            <a:off x="2915816" y="4149080"/>
            <a:ext cx="2599953" cy="194424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Urządzenia wejścia</a:t>
            </a:r>
            <a:endParaRPr lang="pl-PL" dirty="0"/>
          </a:p>
        </p:txBody>
      </p:sp>
      <p:sp>
        <p:nvSpPr>
          <p:cNvPr id="3" name="Symbol zastępczy zawartości 2"/>
          <p:cNvSpPr>
            <a:spLocks noGrp="1"/>
          </p:cNvSpPr>
          <p:nvPr>
            <p:ph idx="1"/>
          </p:nvPr>
        </p:nvSpPr>
        <p:spPr/>
        <p:txBody>
          <a:bodyPr>
            <a:normAutofit fontScale="92500"/>
          </a:bodyPr>
          <a:lstStyle/>
          <a:p>
            <a:pPr>
              <a:buNone/>
            </a:pPr>
            <a:r>
              <a:rPr lang="pl-PL" b="1" dirty="0" smtClean="0"/>
              <a:t>Urządzenia wejścia </a:t>
            </a:r>
            <a:r>
              <a:rPr lang="pl-PL" dirty="0" smtClean="0"/>
              <a:t>– do urządzenia, które przesyłają dane od użytkownika  do komputera. Do grupy tych urządzeń należą:</a:t>
            </a:r>
          </a:p>
          <a:p>
            <a:r>
              <a:rPr lang="pl-PL" dirty="0" smtClean="0"/>
              <a:t>klawiatury, </a:t>
            </a:r>
          </a:p>
          <a:p>
            <a:r>
              <a:rPr lang="pl-PL" dirty="0" smtClean="0"/>
              <a:t>myszki,</a:t>
            </a:r>
          </a:p>
          <a:p>
            <a:r>
              <a:rPr lang="pl-PL" dirty="0" smtClean="0"/>
              <a:t>urządzenia wskazujące, </a:t>
            </a:r>
          </a:p>
          <a:p>
            <a:r>
              <a:rPr lang="pl-PL" dirty="0" smtClean="0"/>
              <a:t>skanery</a:t>
            </a:r>
          </a:p>
          <a:p>
            <a:r>
              <a:rPr lang="pl-PL" dirty="0" smtClean="0"/>
              <a:t>aparaty cyfrowe,</a:t>
            </a:r>
          </a:p>
          <a:p>
            <a:r>
              <a:rPr lang="pl-PL" dirty="0" smtClean="0"/>
              <a:t>czytniki linii papilarnych i kodów kreskowych</a:t>
            </a:r>
          </a:p>
          <a:p>
            <a:endParaRPr lang="pl-PL" dirty="0" smtClean="0"/>
          </a:p>
          <a:p>
            <a:endParaRPr lang="pl-PL" dirty="0" smtClean="0"/>
          </a:p>
          <a:p>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Urządzenia wyjścia</a:t>
            </a:r>
            <a:endParaRPr lang="pl-PL" dirty="0"/>
          </a:p>
        </p:txBody>
      </p:sp>
      <p:sp>
        <p:nvSpPr>
          <p:cNvPr id="3" name="Symbol zastępczy zawartości 2"/>
          <p:cNvSpPr>
            <a:spLocks noGrp="1"/>
          </p:cNvSpPr>
          <p:nvPr>
            <p:ph idx="1"/>
          </p:nvPr>
        </p:nvSpPr>
        <p:spPr/>
        <p:txBody>
          <a:bodyPr/>
          <a:lstStyle/>
          <a:p>
            <a:r>
              <a:rPr lang="pl-PL" b="1" dirty="0" smtClean="0"/>
              <a:t>Urządzenia wyjścia </a:t>
            </a:r>
            <a:r>
              <a:rPr lang="pl-PL" dirty="0" smtClean="0"/>
              <a:t>– do urządzenia przesyłające informacje od komputera do  </a:t>
            </a:r>
            <a:r>
              <a:rPr lang="pl-PL" dirty="0"/>
              <a:t>użytkownika. Do grupy tych urządzeń należą</a:t>
            </a:r>
            <a:r>
              <a:rPr lang="pl-PL" dirty="0" smtClean="0"/>
              <a:t>:</a:t>
            </a:r>
          </a:p>
          <a:p>
            <a:r>
              <a:rPr lang="pl-PL" dirty="0" smtClean="0"/>
              <a:t>monitory</a:t>
            </a:r>
          </a:p>
          <a:p>
            <a:r>
              <a:rPr lang="pl-PL" dirty="0" smtClean="0"/>
              <a:t>drukarki,</a:t>
            </a:r>
          </a:p>
          <a:p>
            <a:r>
              <a:rPr lang="pl-PL" dirty="0" smtClean="0"/>
              <a:t>plotery,</a:t>
            </a:r>
          </a:p>
          <a:p>
            <a:r>
              <a:rPr lang="pl-PL" dirty="0" smtClean="0"/>
              <a:t>rzutniki</a:t>
            </a:r>
          </a:p>
          <a:p>
            <a:endParaRPr 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Urządzenia Wejścia-wyjścia</a:t>
            </a:r>
            <a:endParaRPr lang="pl-PL" dirty="0"/>
          </a:p>
        </p:txBody>
      </p:sp>
      <p:sp>
        <p:nvSpPr>
          <p:cNvPr id="3" name="Symbol zastępczy zawartości 2"/>
          <p:cNvSpPr>
            <a:spLocks noGrp="1"/>
          </p:cNvSpPr>
          <p:nvPr>
            <p:ph idx="1"/>
          </p:nvPr>
        </p:nvSpPr>
        <p:spPr/>
        <p:txBody>
          <a:bodyPr/>
          <a:lstStyle/>
          <a:p>
            <a:pPr marL="0" indent="0">
              <a:buNone/>
            </a:pPr>
            <a:r>
              <a:rPr lang="pl-PL" dirty="0" smtClean="0"/>
              <a:t>Istnieją urządzenia peryferyjne spełniające jednocześnie funkcję urządzeń wejścia i wyjścia. Należą do nich:</a:t>
            </a:r>
          </a:p>
          <a:p>
            <a:pPr marL="0" indent="0">
              <a:buNone/>
            </a:pPr>
            <a:r>
              <a:rPr lang="pl-PL" dirty="0" smtClean="0"/>
              <a:t>-modemy, </a:t>
            </a:r>
          </a:p>
          <a:p>
            <a:pPr marL="0" indent="0">
              <a:buNone/>
            </a:pPr>
            <a:r>
              <a:rPr lang="pl-PL" dirty="0" smtClean="0"/>
              <a:t>-rutery,</a:t>
            </a:r>
          </a:p>
          <a:p>
            <a:pPr marL="0" indent="0">
              <a:buNone/>
            </a:pPr>
            <a:r>
              <a:rPr lang="pl-PL" dirty="0" smtClean="0"/>
              <a:t>-nośniki pamięci,</a:t>
            </a:r>
          </a:p>
          <a:p>
            <a:pPr marL="0" indent="0">
              <a:buNone/>
            </a:pPr>
            <a:r>
              <a:rPr lang="pl-PL" dirty="0" smtClean="0"/>
              <a:t>-ekrany dotykowe,</a:t>
            </a:r>
          </a:p>
          <a:p>
            <a:pPr marL="0" indent="0">
              <a:buNone/>
            </a:pPr>
            <a:r>
              <a:rPr lang="pl-PL" dirty="0" smtClean="0"/>
              <a:t>-tablice interaktywne.</a:t>
            </a:r>
          </a:p>
          <a:p>
            <a:pPr marL="0" indent="0">
              <a:buNone/>
            </a:pPr>
            <a:endParaRPr lang="pl-PL" dirty="0"/>
          </a:p>
        </p:txBody>
      </p:sp>
    </p:spTree>
    <p:extLst>
      <p:ext uri="{BB962C8B-B14F-4D97-AF65-F5344CB8AC3E}">
        <p14:creationId xmlns="" xmlns:p14="http://schemas.microsoft.com/office/powerpoint/2010/main" val="2489977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260648"/>
            <a:ext cx="8183880" cy="1051560"/>
          </a:xfrm>
        </p:spPr>
        <p:txBody>
          <a:bodyPr/>
          <a:lstStyle/>
          <a:p>
            <a:r>
              <a:rPr lang="pl-PL" dirty="0" smtClean="0"/>
              <a:t>Klawiatura</a:t>
            </a:r>
            <a:endParaRPr lang="pl-PL" dirty="0"/>
          </a:p>
        </p:txBody>
      </p:sp>
      <p:sp>
        <p:nvSpPr>
          <p:cNvPr id="3" name="Symbol zastępczy zawartości 2"/>
          <p:cNvSpPr>
            <a:spLocks noGrp="1"/>
          </p:cNvSpPr>
          <p:nvPr>
            <p:ph idx="1"/>
          </p:nvPr>
        </p:nvSpPr>
        <p:spPr>
          <a:xfrm>
            <a:off x="395536" y="1277144"/>
            <a:ext cx="8183880" cy="4187952"/>
          </a:xfrm>
        </p:spPr>
        <p:txBody>
          <a:bodyPr>
            <a:noAutofit/>
          </a:bodyPr>
          <a:lstStyle/>
          <a:p>
            <a:pPr marL="0" indent="0">
              <a:buNone/>
            </a:pPr>
            <a:r>
              <a:rPr lang="pl-PL" sz="2000" b="1" dirty="0"/>
              <a:t>Klawiatura </a:t>
            </a:r>
            <a:r>
              <a:rPr lang="pl-PL" sz="2000" b="1" dirty="0" smtClean="0"/>
              <a:t>komputerowa </a:t>
            </a:r>
            <a:r>
              <a:rPr lang="pl-PL" sz="2000" dirty="0" smtClean="0"/>
              <a:t>(</a:t>
            </a:r>
            <a:r>
              <a:rPr lang="pl-PL" sz="2000" dirty="0"/>
              <a:t>ang. </a:t>
            </a:r>
            <a:r>
              <a:rPr lang="pl-PL" sz="2000" dirty="0" err="1"/>
              <a:t>computer</a:t>
            </a:r>
            <a:r>
              <a:rPr lang="pl-PL" sz="2000" dirty="0"/>
              <a:t> keyboard) – uporządkowany zestaw klawiszy służący </a:t>
            </a:r>
            <a:r>
              <a:rPr lang="pl-PL" sz="2000" dirty="0" smtClean="0"/>
              <a:t>do ręcznego </a:t>
            </a:r>
            <a:r>
              <a:rPr lang="pl-PL" sz="2000" dirty="0"/>
              <a:t>sterowania urządzeniem lub ręcznego wprowadzania danych</a:t>
            </a:r>
            <a:r>
              <a:rPr lang="pl-PL" sz="2000" dirty="0" smtClean="0"/>
              <a:t>. Każdy </a:t>
            </a:r>
            <a:r>
              <a:rPr lang="pl-PL" sz="2000" dirty="0"/>
              <a:t>przycisk na klawiaturze posiada przypisany mu kod szesnastkowy</a:t>
            </a:r>
            <a:r>
              <a:rPr lang="pl-PL" sz="2000" dirty="0" smtClean="0"/>
              <a:t>. Naciśnięcie </a:t>
            </a:r>
            <a:r>
              <a:rPr lang="pl-PL" sz="2000" dirty="0"/>
              <a:t>klawisza zostaje odczytane jako kod wykonania (ang. </a:t>
            </a:r>
            <a:r>
              <a:rPr lang="pl-PL" sz="2000" dirty="0" err="1" smtClean="0"/>
              <a:t>Make</a:t>
            </a:r>
            <a:r>
              <a:rPr lang="pl-PL" sz="2000" dirty="0" smtClean="0"/>
              <a:t> </a:t>
            </a:r>
            <a:r>
              <a:rPr lang="pl-PL" sz="2000" dirty="0" err="1" smtClean="0"/>
              <a:t>code</a:t>
            </a:r>
            <a:r>
              <a:rPr lang="pl-PL" sz="2000" dirty="0"/>
              <a:t>), zaś zwolnienie przycisku wyzwoli kod przerwania (ang. </a:t>
            </a:r>
            <a:r>
              <a:rPr lang="pl-PL" sz="2000" dirty="0" err="1"/>
              <a:t>break</a:t>
            </a:r>
            <a:r>
              <a:rPr lang="pl-PL" sz="2000" dirty="0"/>
              <a:t> </a:t>
            </a:r>
            <a:r>
              <a:rPr lang="pl-PL" sz="2000" dirty="0" err="1"/>
              <a:t>code</a:t>
            </a:r>
            <a:r>
              <a:rPr lang="pl-PL" sz="2000" dirty="0" smtClean="0"/>
              <a:t>). Dzięki </a:t>
            </a:r>
            <a:r>
              <a:rPr lang="pl-PL" sz="2000" dirty="0"/>
              <a:t>temu można identyfikować kody kilku </a:t>
            </a:r>
            <a:r>
              <a:rPr lang="pl-PL" sz="2000" dirty="0" smtClean="0"/>
              <a:t>przycisków użytych jednocześnie</a:t>
            </a:r>
            <a:r>
              <a:rPr lang="pl-PL" sz="2000" dirty="0"/>
              <a:t>.</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9186" y="4437112"/>
            <a:ext cx="2741290" cy="20559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90953" y="4437112"/>
            <a:ext cx="4602088" cy="20019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14600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2920" y="476672"/>
            <a:ext cx="8183880" cy="5976664"/>
          </a:xfrm>
        </p:spPr>
        <p:txBody>
          <a:bodyPr>
            <a:noAutofit/>
          </a:bodyPr>
          <a:lstStyle/>
          <a:p>
            <a:pPr marL="0" indent="0">
              <a:buNone/>
            </a:pPr>
            <a:r>
              <a:rPr lang="pl-PL" sz="1500" b="1" dirty="0"/>
              <a:t>Podział klawiatur ze względu na budowę</a:t>
            </a:r>
          </a:p>
          <a:p>
            <a:pPr marL="0" indent="0">
              <a:buNone/>
            </a:pPr>
            <a:r>
              <a:rPr lang="pl-PL" sz="1500" b="1" dirty="0"/>
              <a:t>● mechaniczne </a:t>
            </a:r>
            <a:r>
              <a:rPr lang="pl-PL" sz="1500" dirty="0"/>
              <a:t>(historycznie najstarsze – ruch klawisza za pomocą </a:t>
            </a:r>
            <a:r>
              <a:rPr lang="pl-PL" sz="1500" dirty="0" err="1"/>
              <a:t>układow</a:t>
            </a:r>
            <a:endParaRPr lang="pl-PL" sz="1500" dirty="0"/>
          </a:p>
          <a:p>
            <a:pPr marL="0" indent="0">
              <a:buNone/>
            </a:pPr>
            <a:r>
              <a:rPr lang="pl-PL" sz="1500" dirty="0"/>
              <a:t>mechanicznych bezpośrednio wykonuje czynność użyteczną (np. napęd dźwigni w</a:t>
            </a:r>
          </a:p>
          <a:p>
            <a:pPr marL="0" indent="0">
              <a:buNone/>
            </a:pPr>
            <a:r>
              <a:rPr lang="pl-PL" sz="1500" dirty="0"/>
              <a:t>maszynie do pisania)</a:t>
            </a:r>
          </a:p>
          <a:p>
            <a:pPr marL="0" indent="0">
              <a:buNone/>
            </a:pPr>
            <a:r>
              <a:rPr lang="pl-PL" sz="1500" dirty="0"/>
              <a:t>● </a:t>
            </a:r>
            <a:r>
              <a:rPr lang="pl-PL" sz="1500" b="1" dirty="0"/>
              <a:t>stykowe</a:t>
            </a:r>
          </a:p>
          <a:p>
            <a:pPr marL="0" indent="0">
              <a:buNone/>
            </a:pPr>
            <a:r>
              <a:rPr lang="pl-PL" sz="1500" dirty="0"/>
              <a:t>- </a:t>
            </a:r>
            <a:r>
              <a:rPr lang="pl-PL" sz="1500" dirty="0" err="1"/>
              <a:t>kopułkowe</a:t>
            </a:r>
            <a:r>
              <a:rPr lang="pl-PL" sz="1500" dirty="0"/>
              <a:t> (styk następuje po wygięciu kopułki ze stykiem węglowym)</a:t>
            </a:r>
          </a:p>
          <a:p>
            <a:pPr marL="0" indent="0">
              <a:buNone/>
            </a:pPr>
            <a:r>
              <a:rPr lang="pl-PL" sz="1500" dirty="0"/>
              <a:t>- membranowe (membrana oddziela obwody drukowane poza momentem,</a:t>
            </a:r>
          </a:p>
          <a:p>
            <a:pPr marL="0" indent="0">
              <a:buNone/>
            </a:pPr>
            <a:r>
              <a:rPr lang="pl-PL" sz="1500" dirty="0"/>
              <a:t>gdy naciskany jest przycisk)</a:t>
            </a:r>
          </a:p>
          <a:p>
            <a:pPr marL="0" indent="0">
              <a:buNone/>
            </a:pPr>
            <a:r>
              <a:rPr lang="pl-PL" sz="1500" dirty="0"/>
              <a:t>- z gumą przewodzącą (wciśnięcie klawisza powoduje dociśnięcie gumy</a:t>
            </a:r>
          </a:p>
          <a:p>
            <a:pPr marL="0" indent="0">
              <a:buNone/>
            </a:pPr>
            <a:r>
              <a:rPr lang="pl-PL" sz="1500" dirty="0"/>
              <a:t>przewodzącej do obwodu drukowanego, powodując znaczne obniżenie</a:t>
            </a:r>
          </a:p>
          <a:p>
            <a:pPr marL="0" indent="0">
              <a:buNone/>
            </a:pPr>
            <a:r>
              <a:rPr lang="pl-PL" sz="1500" dirty="0"/>
              <a:t>rezystancji pomiędzy </a:t>
            </a:r>
            <a:r>
              <a:rPr lang="pl-PL" sz="1500" dirty="0" err="1"/>
              <a:t>końcowkami</a:t>
            </a:r>
            <a:r>
              <a:rPr lang="pl-PL" sz="1500" dirty="0"/>
              <a:t> pola stykowego</a:t>
            </a:r>
          </a:p>
          <a:p>
            <a:pPr marL="0" indent="0">
              <a:buNone/>
            </a:pPr>
            <a:r>
              <a:rPr lang="pl-PL" sz="1500" dirty="0"/>
              <a:t>● </a:t>
            </a:r>
            <a:r>
              <a:rPr lang="pl-PL" sz="1500" b="1" dirty="0"/>
              <a:t>bezstykowe</a:t>
            </a:r>
          </a:p>
          <a:p>
            <a:pPr marL="0" indent="0">
              <a:buNone/>
            </a:pPr>
            <a:r>
              <a:rPr lang="pl-PL" sz="1500" dirty="0"/>
              <a:t>- optoelektroniczne (ruch klawisza powoduje wsunięcie lub wysunięcie</a:t>
            </a:r>
          </a:p>
          <a:p>
            <a:pPr marL="0" indent="0">
              <a:buNone/>
            </a:pPr>
            <a:r>
              <a:rPr lang="pl-PL" sz="1500" dirty="0"/>
              <a:t>przesłony do/z transoptora)</a:t>
            </a:r>
          </a:p>
          <a:p>
            <a:pPr marL="0" indent="0">
              <a:buNone/>
            </a:pPr>
            <a:r>
              <a:rPr lang="pl-PL" sz="1500" dirty="0"/>
              <a:t>- pojemnościowe (naciśnięcie klawisza powoduje zbliżenie do siebie płytek</a:t>
            </a:r>
          </a:p>
          <a:p>
            <a:pPr marL="0" indent="0">
              <a:buNone/>
            </a:pPr>
            <a:r>
              <a:rPr lang="pl-PL" sz="1500" dirty="0"/>
              <a:t>kondensatora, </a:t>
            </a:r>
            <a:r>
              <a:rPr lang="pl-PL" sz="1500" dirty="0" err="1"/>
              <a:t>ktory</a:t>
            </a:r>
            <a:r>
              <a:rPr lang="pl-PL" sz="1500" dirty="0"/>
              <a:t> zmienia wskutek tego swoją pojemność)</a:t>
            </a:r>
          </a:p>
          <a:p>
            <a:pPr marL="0" indent="0">
              <a:buNone/>
            </a:pPr>
            <a:r>
              <a:rPr lang="pl-PL" sz="1500" dirty="0"/>
              <a:t>● </a:t>
            </a:r>
            <a:r>
              <a:rPr lang="pl-PL" sz="1500" b="1" dirty="0"/>
              <a:t>ekranowe</a:t>
            </a:r>
          </a:p>
          <a:p>
            <a:pPr marL="0" indent="0">
              <a:buNone/>
            </a:pPr>
            <a:r>
              <a:rPr lang="pl-PL" sz="1500" dirty="0"/>
              <a:t>- dotykowe (dotknięcie miejsca jest </a:t>
            </a:r>
            <a:r>
              <a:rPr lang="pl-PL" sz="1500" dirty="0" err="1"/>
              <a:t>rownoznaczne</a:t>
            </a:r>
            <a:r>
              <a:rPr lang="pl-PL" sz="1500" dirty="0"/>
              <a:t> z wprowadzeniem znaku)</a:t>
            </a:r>
          </a:p>
          <a:p>
            <a:pPr marL="0" indent="0">
              <a:buNone/>
            </a:pPr>
            <a:r>
              <a:rPr lang="pl-PL" sz="1500" dirty="0"/>
              <a:t>- klasyczne (na ekranie wyświetlany jest układ klawiszy, kliknięcie myszką w</a:t>
            </a:r>
          </a:p>
          <a:p>
            <a:pPr marL="0" indent="0">
              <a:buNone/>
            </a:pPr>
            <a:r>
              <a:rPr lang="pl-PL" sz="1500" dirty="0"/>
              <a:t>wybranym miejscu jest </a:t>
            </a:r>
            <a:r>
              <a:rPr lang="pl-PL" sz="1500" dirty="0" err="1"/>
              <a:t>rownoznaczne</a:t>
            </a:r>
            <a:r>
              <a:rPr lang="pl-PL" sz="1500" dirty="0"/>
              <a:t> z wybraniem znaku)</a:t>
            </a:r>
          </a:p>
        </p:txBody>
      </p:sp>
    </p:spTree>
    <p:extLst>
      <p:ext uri="{BB962C8B-B14F-4D97-AF65-F5344CB8AC3E}">
        <p14:creationId xmlns="" xmlns:p14="http://schemas.microsoft.com/office/powerpoint/2010/main" val="1627621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404664"/>
            <a:ext cx="8183880" cy="1051560"/>
          </a:xfrm>
        </p:spPr>
        <p:txBody>
          <a:bodyPr>
            <a:normAutofit/>
          </a:bodyPr>
          <a:lstStyle/>
          <a:p>
            <a:r>
              <a:rPr lang="pl-PL" dirty="0" smtClean="0"/>
              <a:t>Urządzenia wskazujące:</a:t>
            </a:r>
            <a:endParaRPr lang="pl-PL" dirty="0"/>
          </a:p>
        </p:txBody>
      </p:sp>
      <p:sp>
        <p:nvSpPr>
          <p:cNvPr id="3" name="Symbol zastępczy zawartości 2"/>
          <p:cNvSpPr>
            <a:spLocks noGrp="1"/>
          </p:cNvSpPr>
          <p:nvPr>
            <p:ph idx="1"/>
          </p:nvPr>
        </p:nvSpPr>
        <p:spPr>
          <a:xfrm>
            <a:off x="395536" y="1484784"/>
            <a:ext cx="8183880" cy="4187952"/>
          </a:xfrm>
        </p:spPr>
        <p:txBody>
          <a:bodyPr>
            <a:normAutofit/>
          </a:bodyPr>
          <a:lstStyle/>
          <a:p>
            <a:pPr>
              <a:buNone/>
            </a:pPr>
            <a:r>
              <a:rPr lang="pl-PL" sz="2200" b="1" dirty="0" smtClean="0"/>
              <a:t>Mysz komputerowa </a:t>
            </a:r>
            <a:r>
              <a:rPr lang="pl-PL" sz="2200" dirty="0" smtClean="0"/>
              <a:t>urządzenie wskazujące używane podczas pracy z interfejsem graficznym systemu operacyjnego. Wynaleziona została przez Douglasa </a:t>
            </a:r>
            <a:r>
              <a:rPr lang="pl-PL" sz="2200" dirty="0" err="1" smtClean="0"/>
              <a:t>Engelbarta</a:t>
            </a:r>
            <a:r>
              <a:rPr lang="pl-PL" sz="2200" dirty="0" smtClean="0"/>
              <a:t> w 1963 r. Mysz umożliwia poruszanie kursorem po ekranie monitora poprzez przesuwanie jej po powierzchni płaskiej. Mysz odczytuje zmianę swojego położenia względem podłoża, a po jego zamianie na postać cyfrową komputer dokonuje zmiany położenia kursora na ekranie. Najczęściej wyposażona jest w rolkę do przewijania ekranu lub dodatkowe przyciski.</a:t>
            </a:r>
            <a:endParaRPr lang="pl-PL" sz="2200" dirty="0"/>
          </a:p>
        </p:txBody>
      </p:sp>
      <p:pic>
        <p:nvPicPr>
          <p:cNvPr id="1026" name="Picture 2"/>
          <p:cNvPicPr>
            <a:picLocks noChangeAspect="1" noChangeArrowheads="1"/>
          </p:cNvPicPr>
          <p:nvPr/>
        </p:nvPicPr>
        <p:blipFill>
          <a:blip r:embed="rId2" cstate="print"/>
          <a:srcRect/>
          <a:stretch>
            <a:fillRect/>
          </a:stretch>
        </p:blipFill>
        <p:spPr bwMode="auto">
          <a:xfrm>
            <a:off x="5292080" y="5013176"/>
            <a:ext cx="3157685" cy="156305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3203848" y="5301208"/>
            <a:ext cx="1660217" cy="1188366"/>
          </a:xfrm>
          <a:prstGeom prst="rect">
            <a:avLst/>
          </a:prstGeom>
          <a:noFill/>
          <a:ln w="9525">
            <a:noFill/>
            <a:miter lim="800000"/>
            <a:headEnd/>
            <a:tailEnd/>
          </a:ln>
          <a:effectLst/>
        </p:spPr>
      </p:pic>
    </p:spTree>
    <p:extLst>
      <p:ext uri="{BB962C8B-B14F-4D97-AF65-F5344CB8AC3E}">
        <p14:creationId xmlns="" xmlns:p14="http://schemas.microsoft.com/office/powerpoint/2010/main" val="1976685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476672"/>
            <a:ext cx="6229320" cy="5850976"/>
          </a:xfrm>
        </p:spPr>
        <p:txBody>
          <a:bodyPr>
            <a:normAutofit fontScale="55000" lnSpcReduction="20000"/>
          </a:bodyPr>
          <a:lstStyle/>
          <a:p>
            <a:pPr marL="0" indent="0" algn="just">
              <a:buNone/>
            </a:pPr>
            <a:r>
              <a:rPr lang="pl-PL" b="1" dirty="0"/>
              <a:t>Mysz mechaniczna (kulkowa) </a:t>
            </a:r>
            <a:r>
              <a:rPr lang="pl-PL" dirty="0"/>
              <a:t>- w </a:t>
            </a:r>
            <a:r>
              <a:rPr lang="pl-PL" dirty="0" smtClean="0"/>
              <a:t>urządzeniu </a:t>
            </a:r>
            <a:r>
              <a:rPr lang="pl-PL" dirty="0"/>
              <a:t>tym wykorzystuje się metalową </a:t>
            </a:r>
            <a:r>
              <a:rPr lang="pl-PL" dirty="0" smtClean="0"/>
              <a:t>kulkę pokrytą </a:t>
            </a:r>
            <a:r>
              <a:rPr lang="pl-PL" dirty="0"/>
              <a:t>gumą, oraz system rolek. Kulka pod wpływem tarcia o powierzchnię, </a:t>
            </a:r>
            <a:r>
              <a:rPr lang="pl-PL" dirty="0" smtClean="0"/>
              <a:t>po której </a:t>
            </a:r>
            <a:r>
              <a:rPr lang="pl-PL" dirty="0"/>
              <a:t>przesuwamy mysz obraca się. Powoduje to </a:t>
            </a:r>
            <a:r>
              <a:rPr lang="pl-PL" dirty="0" smtClean="0"/>
              <a:t>obrót dwóch prostopadle umieszczonych </a:t>
            </a:r>
            <a:r>
              <a:rPr lang="pl-PL" dirty="0"/>
              <a:t>rolek, </a:t>
            </a:r>
            <a:r>
              <a:rPr lang="pl-PL" dirty="0" smtClean="0"/>
              <a:t>które </a:t>
            </a:r>
            <a:r>
              <a:rPr lang="pl-PL" dirty="0"/>
              <a:t>odzwierciedlają przesunięcie kursora na ekranie w </a:t>
            </a:r>
            <a:r>
              <a:rPr lang="pl-PL" dirty="0" smtClean="0"/>
              <a:t>pionie i </a:t>
            </a:r>
            <a:r>
              <a:rPr lang="pl-PL" dirty="0"/>
              <a:t>w poziomie</a:t>
            </a:r>
            <a:r>
              <a:rPr lang="pl-PL" dirty="0" smtClean="0"/>
              <a:t>.</a:t>
            </a:r>
          </a:p>
          <a:p>
            <a:pPr marL="0" indent="0" algn="just">
              <a:buNone/>
            </a:pPr>
            <a:r>
              <a:rPr lang="pl-PL" b="1" dirty="0"/>
              <a:t>Mysz optyczna (diodowa)</a:t>
            </a:r>
            <a:r>
              <a:rPr lang="pl-PL" dirty="0"/>
              <a:t> – w podstawie takiej myszy zainstalowana jest jedna </a:t>
            </a:r>
            <a:r>
              <a:rPr lang="pl-PL" dirty="0" smtClean="0"/>
              <a:t>lub więcej </a:t>
            </a:r>
            <a:r>
              <a:rPr lang="pl-PL" dirty="0"/>
              <a:t>diod </a:t>
            </a:r>
            <a:r>
              <a:rPr lang="pl-PL" dirty="0" smtClean="0"/>
              <a:t> elektroluminescencyjnych </a:t>
            </a:r>
            <a:r>
              <a:rPr lang="pl-PL" dirty="0"/>
              <a:t>oświetlających powierzchnię pod myszą</a:t>
            </a:r>
            <a:r>
              <a:rPr lang="pl-PL" dirty="0" smtClean="0"/>
              <a:t>, soczewka </a:t>
            </a:r>
            <a:r>
              <a:rPr lang="pl-PL" dirty="0"/>
              <a:t>ogniskująca oraz matryca CCD (ang. </a:t>
            </a:r>
            <a:r>
              <a:rPr lang="pl-PL" dirty="0" err="1"/>
              <a:t>Charge</a:t>
            </a:r>
            <a:r>
              <a:rPr lang="pl-PL" dirty="0"/>
              <a:t> </a:t>
            </a:r>
            <a:r>
              <a:rPr lang="pl-PL" dirty="0" err="1"/>
              <a:t>Coupled</a:t>
            </a:r>
            <a:r>
              <a:rPr lang="pl-PL" dirty="0"/>
              <a:t> Device</a:t>
            </a:r>
            <a:r>
              <a:rPr lang="pl-PL" dirty="0" smtClean="0"/>
              <a:t>). Dioda </a:t>
            </a:r>
            <a:r>
              <a:rPr lang="pl-PL" dirty="0"/>
              <a:t>LED generuje </a:t>
            </a:r>
            <a:r>
              <a:rPr lang="pl-PL" dirty="0" smtClean="0"/>
              <a:t>strumień świetlny</a:t>
            </a:r>
            <a:r>
              <a:rPr lang="pl-PL" dirty="0"/>
              <a:t>, </a:t>
            </a:r>
            <a:r>
              <a:rPr lang="pl-PL" dirty="0" smtClean="0"/>
              <a:t>który </a:t>
            </a:r>
            <a:r>
              <a:rPr lang="pl-PL" dirty="0"/>
              <a:t>podczas </a:t>
            </a:r>
            <a:r>
              <a:rPr lang="pl-PL" dirty="0" smtClean="0"/>
              <a:t>ruchu urządzenia </a:t>
            </a:r>
            <a:r>
              <a:rPr lang="pl-PL" dirty="0"/>
              <a:t>jest odbijany </a:t>
            </a:r>
            <a:r>
              <a:rPr lang="pl-PL" dirty="0" smtClean="0"/>
              <a:t>od podłoża</a:t>
            </a:r>
            <a:r>
              <a:rPr lang="pl-PL" dirty="0"/>
              <a:t>, a następnie </a:t>
            </a:r>
            <a:r>
              <a:rPr lang="pl-PL" dirty="0" smtClean="0"/>
              <a:t>skupiany soczewką </a:t>
            </a:r>
            <a:r>
              <a:rPr lang="pl-PL" dirty="0"/>
              <a:t>na matrycy CCD, </a:t>
            </a:r>
            <a:r>
              <a:rPr lang="pl-PL" dirty="0" smtClean="0"/>
              <a:t>która zamienia </a:t>
            </a:r>
            <a:r>
              <a:rPr lang="pl-PL" dirty="0"/>
              <a:t>światło na </a:t>
            </a:r>
            <a:r>
              <a:rPr lang="pl-PL" dirty="0" smtClean="0"/>
              <a:t>prąd elektryczny. </a:t>
            </a:r>
          </a:p>
          <a:p>
            <a:pPr marL="0" indent="0" algn="just">
              <a:buNone/>
            </a:pPr>
            <a:endParaRPr lang="pl-PL" b="1" dirty="0" smtClean="0"/>
          </a:p>
          <a:p>
            <a:pPr marL="0" indent="0" algn="just">
              <a:buNone/>
            </a:pPr>
            <a:r>
              <a:rPr lang="pl-PL" b="1" dirty="0" smtClean="0"/>
              <a:t>Mysz </a:t>
            </a:r>
            <a:r>
              <a:rPr lang="pl-PL" b="1" dirty="0"/>
              <a:t>wertykalna </a:t>
            </a:r>
            <a:r>
              <a:rPr lang="pl-PL" dirty="0"/>
              <a:t>nie przypomina już kształtem ani w </a:t>
            </a:r>
            <a:r>
              <a:rPr lang="pl-PL" dirty="0" smtClean="0"/>
              <a:t>ogóle </a:t>
            </a:r>
            <a:r>
              <a:rPr lang="pl-PL" dirty="0"/>
              <a:t>wyglądem </a:t>
            </a:r>
            <a:r>
              <a:rPr lang="pl-PL" dirty="0" smtClean="0"/>
              <a:t>tradycyjnego komputerowego </a:t>
            </a:r>
            <a:r>
              <a:rPr lang="pl-PL" dirty="0"/>
              <a:t>gryzonia - jest to mysz, </a:t>
            </a:r>
            <a:r>
              <a:rPr lang="pl-PL" dirty="0" smtClean="0"/>
              <a:t>która </a:t>
            </a:r>
            <a:r>
              <a:rPr lang="pl-PL" dirty="0"/>
              <a:t>wygląda jak długopis, </a:t>
            </a:r>
            <a:r>
              <a:rPr lang="pl-PL" dirty="0" smtClean="0"/>
              <a:t>można odrywać </a:t>
            </a:r>
            <a:r>
              <a:rPr lang="pl-PL" dirty="0"/>
              <a:t>tę mysz od powierzchni, naciskać tylko tam, gdzie chcemy, aby się </a:t>
            </a:r>
            <a:r>
              <a:rPr lang="pl-PL" dirty="0" smtClean="0"/>
              <a:t>ona znajdowała</a:t>
            </a:r>
            <a:r>
              <a:rPr lang="pl-PL" dirty="0"/>
              <a:t>, co znacznie zmniejsza pracę dłonią</a:t>
            </a:r>
            <a:r>
              <a:rPr lang="pl-PL" dirty="0" smtClean="0"/>
              <a:t>.</a:t>
            </a:r>
          </a:p>
          <a:p>
            <a:pPr marL="0" indent="0">
              <a:buNone/>
            </a:pPr>
            <a:endParaRPr lang="pl-PL" b="1" dirty="0" smtClean="0"/>
          </a:p>
          <a:p>
            <a:pPr marL="0" indent="0">
              <a:buNone/>
            </a:pPr>
            <a:r>
              <a:rPr lang="pl-PL" b="1" dirty="0" smtClean="0"/>
              <a:t>Mysz </a:t>
            </a:r>
            <a:r>
              <a:rPr lang="pl-PL" b="1" dirty="0"/>
              <a:t>powietrzna </a:t>
            </a:r>
            <a:r>
              <a:rPr lang="pl-PL" dirty="0"/>
              <a:t>(ang. </a:t>
            </a:r>
            <a:r>
              <a:rPr lang="pl-PL" dirty="0" err="1"/>
              <a:t>airmouse</a:t>
            </a:r>
            <a:r>
              <a:rPr lang="pl-PL" dirty="0"/>
              <a:t>). Mysz ta </a:t>
            </a:r>
            <a:r>
              <a:rPr lang="pl-PL" dirty="0" smtClean="0"/>
              <a:t>pozwala nam </a:t>
            </a:r>
            <a:r>
              <a:rPr lang="pl-PL" dirty="0"/>
              <a:t>na działania w </a:t>
            </a:r>
            <a:r>
              <a:rPr lang="pl-PL" dirty="0" smtClean="0"/>
              <a:t>powietrzu, </a:t>
            </a:r>
            <a:r>
              <a:rPr lang="pl-PL" dirty="0"/>
              <a:t>bez konieczności posiadania jakiejkolwiek podkładki</a:t>
            </a:r>
            <a:r>
              <a:rPr lang="pl-PL" dirty="0" smtClean="0"/>
              <a:t>, co </a:t>
            </a:r>
            <a:r>
              <a:rPr lang="pl-PL" dirty="0"/>
              <a:t>jest znaczącym udogodnieniem.</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87248" y="3399007"/>
            <a:ext cx="2159124" cy="11521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03247" y="4581128"/>
            <a:ext cx="2143125" cy="1295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87247" y="457469"/>
            <a:ext cx="2049016" cy="13318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687248" y="1789329"/>
            <a:ext cx="2049015" cy="15288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680560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kt">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k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309</TotalTime>
  <Words>1892</Words>
  <Application>Microsoft Office PowerPoint</Application>
  <PresentationFormat>Pokaz na ekranie (4:3)</PresentationFormat>
  <Paragraphs>120</Paragraphs>
  <Slides>23</Slides>
  <Notes>2</Notes>
  <HiddenSlides>0</HiddenSlides>
  <MMClips>0</MMClips>
  <ScaleCrop>false</ScaleCrop>
  <HeadingPairs>
    <vt:vector size="4" baseType="variant">
      <vt:variant>
        <vt:lpstr>Motyw</vt:lpstr>
      </vt:variant>
      <vt:variant>
        <vt:i4>1</vt:i4>
      </vt:variant>
      <vt:variant>
        <vt:lpstr>Tytuły slajdów</vt:lpstr>
      </vt:variant>
      <vt:variant>
        <vt:i4>23</vt:i4>
      </vt:variant>
    </vt:vector>
  </HeadingPairs>
  <TitlesOfParts>
    <vt:vector size="24" baseType="lpstr">
      <vt:lpstr>Aspekt</vt:lpstr>
      <vt:lpstr>Urządzenia peryferyjne</vt:lpstr>
      <vt:lpstr>Definicja</vt:lpstr>
      <vt:lpstr>Urządzenia wejścia</vt:lpstr>
      <vt:lpstr>Urządzenia wyjścia</vt:lpstr>
      <vt:lpstr>Urządzenia Wejścia-wyjścia</vt:lpstr>
      <vt:lpstr>Klawiatura</vt:lpstr>
      <vt:lpstr>Slajd 7</vt:lpstr>
      <vt:lpstr>Urządzenia wskazujące:</vt:lpstr>
      <vt:lpstr>Slajd 9</vt:lpstr>
      <vt:lpstr>Slajd 10</vt:lpstr>
      <vt:lpstr>Urządzenia wskazujące</vt:lpstr>
      <vt:lpstr>Urządzenia wskazujące:</vt:lpstr>
      <vt:lpstr>Inne urządzenia wskazujące</vt:lpstr>
      <vt:lpstr>Fotograficzne aparaty cyfrowe</vt:lpstr>
      <vt:lpstr>Drukarki</vt:lpstr>
      <vt:lpstr>Slajd 16</vt:lpstr>
      <vt:lpstr>Slajd 17</vt:lpstr>
      <vt:lpstr>Slajd 18</vt:lpstr>
      <vt:lpstr>Slajd 19</vt:lpstr>
      <vt:lpstr>Slajd 20</vt:lpstr>
      <vt:lpstr>Skanery</vt:lpstr>
      <vt:lpstr>Monitory</vt:lpstr>
      <vt:lpstr>Ploter</vt:lpstr>
    </vt:vector>
  </TitlesOfParts>
  <Company>Ministrerstwo Edukacji Narodowej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Urządzenia pryferyjne</dc:title>
  <dc:creator>operator</dc:creator>
  <cp:lastModifiedBy>operator</cp:lastModifiedBy>
  <cp:revision>33</cp:revision>
  <dcterms:created xsi:type="dcterms:W3CDTF">2015-09-23T08:59:34Z</dcterms:created>
  <dcterms:modified xsi:type="dcterms:W3CDTF">2015-09-28T07:13:07Z</dcterms:modified>
</cp:coreProperties>
</file>